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76" r:id="rId3"/>
    <p:sldId id="257" r:id="rId4"/>
    <p:sldId id="260" r:id="rId5"/>
    <p:sldId id="261" r:id="rId6"/>
    <p:sldId id="262" r:id="rId7"/>
    <p:sldId id="263" r:id="rId8"/>
    <p:sldId id="265" r:id="rId9"/>
    <p:sldId id="269" r:id="rId10"/>
    <p:sldId id="267" r:id="rId11"/>
    <p:sldId id="268" r:id="rId12"/>
    <p:sldId id="271" r:id="rId13"/>
    <p:sldId id="275" r:id="rId14"/>
    <p:sldId id="272" r:id="rId15"/>
    <p:sldId id="273" r:id="rId16"/>
    <p:sldId id="274" r:id="rId17"/>
    <p:sldId id="266" r:id="rId18"/>
    <p:sldId id="277" r:id="rId19"/>
    <p:sldId id="278" r:id="rId20"/>
    <p:sldId id="279" r:id="rId21"/>
    <p:sldId id="280" r:id="rId22"/>
    <p:sldId id="281" r:id="rId23"/>
    <p:sldId id="282" r:id="rId24"/>
    <p:sldId id="283" r:id="rId25"/>
    <p:sldId id="270" r:id="rId26"/>
    <p:sldId id="284" r:id="rId27"/>
    <p:sldId id="285" r:id="rId28"/>
    <p:sldId id="287" r:id="rId29"/>
    <p:sldId id="286" r:id="rId30"/>
    <p:sldId id="288" r:id="rId31"/>
    <p:sldId id="289" r:id="rId32"/>
    <p:sldId id="259"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entury Gothic" panose="020B0502020202020204" pitchFamily="34" charset="0"/>
      <p:regular r:id="rId39"/>
      <p:bold r:id="rId40"/>
      <p:italic r:id="rId41"/>
      <p:boldItalic r:id="rId42"/>
    </p:embeddedFont>
    <p:embeddedFont>
      <p:font typeface="Montserrat" panose="000005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ho1KnrdTOtPWWqc9akA1R8IUXoR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882"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10</a:t>
            </a:fld>
            <a:endParaRPr/>
          </a:p>
        </p:txBody>
      </p:sp>
    </p:spTree>
    <p:extLst>
      <p:ext uri="{BB962C8B-B14F-4D97-AF65-F5344CB8AC3E}">
        <p14:creationId xmlns:p14="http://schemas.microsoft.com/office/powerpoint/2010/main" val="4065228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11</a:t>
            </a:fld>
            <a:endParaRPr/>
          </a:p>
        </p:txBody>
      </p:sp>
    </p:spTree>
    <p:extLst>
      <p:ext uri="{BB962C8B-B14F-4D97-AF65-F5344CB8AC3E}">
        <p14:creationId xmlns:p14="http://schemas.microsoft.com/office/powerpoint/2010/main" val="2196437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12</a:t>
            </a:fld>
            <a:endParaRPr/>
          </a:p>
        </p:txBody>
      </p:sp>
    </p:spTree>
    <p:extLst>
      <p:ext uri="{BB962C8B-B14F-4D97-AF65-F5344CB8AC3E}">
        <p14:creationId xmlns:p14="http://schemas.microsoft.com/office/powerpoint/2010/main" val="3243753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13</a:t>
            </a:fld>
            <a:endParaRPr/>
          </a:p>
        </p:txBody>
      </p:sp>
    </p:spTree>
    <p:extLst>
      <p:ext uri="{BB962C8B-B14F-4D97-AF65-F5344CB8AC3E}">
        <p14:creationId xmlns:p14="http://schemas.microsoft.com/office/powerpoint/2010/main" val="1393024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14</a:t>
            </a:fld>
            <a:endParaRPr/>
          </a:p>
        </p:txBody>
      </p:sp>
    </p:spTree>
    <p:extLst>
      <p:ext uri="{BB962C8B-B14F-4D97-AF65-F5344CB8AC3E}">
        <p14:creationId xmlns:p14="http://schemas.microsoft.com/office/powerpoint/2010/main" val="10670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15</a:t>
            </a:fld>
            <a:endParaRPr/>
          </a:p>
        </p:txBody>
      </p:sp>
    </p:spTree>
    <p:extLst>
      <p:ext uri="{BB962C8B-B14F-4D97-AF65-F5344CB8AC3E}">
        <p14:creationId xmlns:p14="http://schemas.microsoft.com/office/powerpoint/2010/main" val="4097326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16</a:t>
            </a:fld>
            <a:endParaRPr/>
          </a:p>
        </p:txBody>
      </p:sp>
    </p:spTree>
    <p:extLst>
      <p:ext uri="{BB962C8B-B14F-4D97-AF65-F5344CB8AC3E}">
        <p14:creationId xmlns:p14="http://schemas.microsoft.com/office/powerpoint/2010/main" val="3178682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 name="Google Shape;71;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25</a:t>
            </a:fld>
            <a:endParaRPr/>
          </a:p>
        </p:txBody>
      </p:sp>
    </p:spTree>
    <p:extLst>
      <p:ext uri="{BB962C8B-B14F-4D97-AF65-F5344CB8AC3E}">
        <p14:creationId xmlns:p14="http://schemas.microsoft.com/office/powerpoint/2010/main" val="2904652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32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 name="Google Shape;71;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2</a:t>
            </a:fld>
            <a:endParaRPr/>
          </a:p>
        </p:txBody>
      </p:sp>
    </p:spTree>
    <p:extLst>
      <p:ext uri="{BB962C8B-B14F-4D97-AF65-F5344CB8AC3E}">
        <p14:creationId xmlns:p14="http://schemas.microsoft.com/office/powerpoint/2010/main" val="882342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4</a:t>
            </a:fld>
            <a:endParaRPr/>
          </a:p>
        </p:txBody>
      </p:sp>
    </p:spTree>
    <p:extLst>
      <p:ext uri="{BB962C8B-B14F-4D97-AF65-F5344CB8AC3E}">
        <p14:creationId xmlns:p14="http://schemas.microsoft.com/office/powerpoint/2010/main" val="634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5</a:t>
            </a:fld>
            <a:endParaRPr/>
          </a:p>
        </p:txBody>
      </p:sp>
    </p:spTree>
    <p:extLst>
      <p:ext uri="{BB962C8B-B14F-4D97-AF65-F5344CB8AC3E}">
        <p14:creationId xmlns:p14="http://schemas.microsoft.com/office/powerpoint/2010/main" val="808096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6</a:t>
            </a:fld>
            <a:endParaRPr/>
          </a:p>
        </p:txBody>
      </p:sp>
    </p:spTree>
    <p:extLst>
      <p:ext uri="{BB962C8B-B14F-4D97-AF65-F5344CB8AC3E}">
        <p14:creationId xmlns:p14="http://schemas.microsoft.com/office/powerpoint/2010/main" val="4217423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7</a:t>
            </a:fld>
            <a:endParaRPr/>
          </a:p>
        </p:txBody>
      </p:sp>
    </p:spTree>
    <p:extLst>
      <p:ext uri="{BB962C8B-B14F-4D97-AF65-F5344CB8AC3E}">
        <p14:creationId xmlns:p14="http://schemas.microsoft.com/office/powerpoint/2010/main" val="1021931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8</a:t>
            </a:fld>
            <a:endParaRPr/>
          </a:p>
        </p:txBody>
      </p:sp>
    </p:spTree>
    <p:extLst>
      <p:ext uri="{BB962C8B-B14F-4D97-AF65-F5344CB8AC3E}">
        <p14:creationId xmlns:p14="http://schemas.microsoft.com/office/powerpoint/2010/main" val="804087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t>9</a:t>
            </a:fld>
            <a:endParaRPr/>
          </a:p>
        </p:txBody>
      </p:sp>
    </p:spTree>
    <p:extLst>
      <p:ext uri="{BB962C8B-B14F-4D97-AF65-F5344CB8AC3E}">
        <p14:creationId xmlns:p14="http://schemas.microsoft.com/office/powerpoint/2010/main" val="1171932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www.sequentiabiotech.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info@sequentiabiotech.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ulo">
  <p:cSld name="Title Slide">
    <p:spTree>
      <p:nvGrpSpPr>
        <p:cNvPr id="1" name="Shape 13"/>
        <p:cNvGrpSpPr/>
        <p:nvPr/>
      </p:nvGrpSpPr>
      <p:grpSpPr>
        <a:xfrm>
          <a:off x="0" y="0"/>
          <a:ext cx="0" cy="0"/>
          <a:chOff x="0" y="0"/>
          <a:chExt cx="0" cy="0"/>
        </a:xfrm>
      </p:grpSpPr>
      <p:sp>
        <p:nvSpPr>
          <p:cNvPr id="14" name="Google Shape;14;p6"/>
          <p:cNvSpPr txBox="1">
            <a:spLocks noGrp="1"/>
          </p:cNvSpPr>
          <p:nvPr>
            <p:ph type="ctrTitle"/>
          </p:nvPr>
        </p:nvSpPr>
        <p:spPr>
          <a:xfrm>
            <a:off x="1524000" y="80471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98466"/>
              </a:buClr>
              <a:buSzPts val="6000"/>
              <a:buFont typeface="Century Gothic"/>
              <a:buNone/>
              <a:defRPr sz="6000">
                <a:solidFill>
                  <a:srgbClr val="1984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6"/>
          <p:cNvSpPr txBox="1">
            <a:spLocks noGrp="1"/>
          </p:cNvSpPr>
          <p:nvPr>
            <p:ph type="subTitle" idx="1"/>
          </p:nvPr>
        </p:nvSpPr>
        <p:spPr>
          <a:xfrm>
            <a:off x="1524000" y="3405392"/>
            <a:ext cx="9144000" cy="5730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 name="Google Shape;16;p6"/>
          <p:cNvPicPr preferRelativeResize="0"/>
          <p:nvPr/>
        </p:nvPicPr>
        <p:blipFill rotWithShape="1">
          <a:blip r:embed="rId2">
            <a:alphaModFix/>
          </a:blip>
          <a:srcRect/>
          <a:stretch/>
        </p:blipFill>
        <p:spPr>
          <a:xfrm>
            <a:off x="4604375" y="3473275"/>
            <a:ext cx="3003725" cy="3003725"/>
          </a:xfrm>
          <a:prstGeom prst="rect">
            <a:avLst/>
          </a:prstGeom>
          <a:noFill/>
          <a:ln>
            <a:noFill/>
          </a:ln>
        </p:spPr>
      </p:pic>
      <p:sp>
        <p:nvSpPr>
          <p:cNvPr id="17" name="Google Shape;17;p6"/>
          <p:cNvSpPr/>
          <p:nvPr/>
        </p:nvSpPr>
        <p:spPr>
          <a:xfrm>
            <a:off x="3123750" y="4325625"/>
            <a:ext cx="1981500" cy="303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6"/>
          <p:cNvSpPr/>
          <p:nvPr/>
        </p:nvSpPr>
        <p:spPr>
          <a:xfrm>
            <a:off x="5105250" y="4325625"/>
            <a:ext cx="1981500" cy="30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
          <p:cNvSpPr/>
          <p:nvPr/>
        </p:nvSpPr>
        <p:spPr>
          <a:xfrm>
            <a:off x="7086750" y="4325625"/>
            <a:ext cx="1981500" cy="30300"/>
          </a:xfrm>
          <a:prstGeom prst="rect">
            <a:avLst/>
          </a:prstGeom>
          <a:solidFill>
            <a:srgbClr val="198466"/>
          </a:solidFill>
          <a:ln w="9525" cap="flat" cmpd="sng">
            <a:solidFill>
              <a:srgbClr val="1984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ulo y contenido" type="obj">
  <p:cSld name="OBJECT">
    <p:spTree>
      <p:nvGrpSpPr>
        <p:cNvPr id="1" name="Shape 20"/>
        <p:cNvGrpSpPr/>
        <p:nvPr/>
      </p:nvGrpSpPr>
      <p:grpSpPr>
        <a:xfrm>
          <a:off x="0" y="0"/>
          <a:ext cx="0" cy="0"/>
          <a:chOff x="0" y="0"/>
          <a:chExt cx="0" cy="0"/>
        </a:xfrm>
      </p:grpSpPr>
      <p:sp>
        <p:nvSpPr>
          <p:cNvPr id="21" name="Google Shape;21;p7"/>
          <p:cNvSpPr txBox="1">
            <a:spLocks noGrp="1"/>
          </p:cNvSpPr>
          <p:nvPr>
            <p:ph type="title"/>
          </p:nvPr>
        </p:nvSpPr>
        <p:spPr>
          <a:xfrm>
            <a:off x="431225" y="-26625"/>
            <a:ext cx="9166800" cy="1527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
          <p:cNvSpPr txBox="1">
            <a:spLocks noGrp="1"/>
          </p:cNvSpPr>
          <p:nvPr>
            <p:ph type="body" idx="1"/>
          </p:nvPr>
        </p:nvSpPr>
        <p:spPr>
          <a:xfrm>
            <a:off x="505425"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7"/>
          <p:cNvSpPr txBox="1">
            <a:spLocks noGrp="1"/>
          </p:cNvSpPr>
          <p:nvPr>
            <p:ph type="sldNum" idx="12"/>
          </p:nvPr>
        </p:nvSpPr>
        <p:spPr>
          <a:xfrm>
            <a:off x="9188116" y="629201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ES"/>
              <a:t>‹#›</a:t>
            </a:fld>
            <a:endParaRPr/>
          </a:p>
        </p:txBody>
      </p:sp>
      <p:sp>
        <p:nvSpPr>
          <p:cNvPr id="24" name="Google Shape;24;p7"/>
          <p:cNvSpPr/>
          <p:nvPr/>
        </p:nvSpPr>
        <p:spPr>
          <a:xfrm rot="10800000" flipH="1">
            <a:off x="431225" y="1452075"/>
            <a:ext cx="3607800" cy="49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7"/>
          <p:cNvSpPr/>
          <p:nvPr/>
        </p:nvSpPr>
        <p:spPr>
          <a:xfrm rot="10800000" flipH="1">
            <a:off x="4038829" y="1452075"/>
            <a:ext cx="3607800" cy="4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7"/>
          <p:cNvSpPr/>
          <p:nvPr/>
        </p:nvSpPr>
        <p:spPr>
          <a:xfrm rot="10800000" flipH="1">
            <a:off x="7646433" y="1452075"/>
            <a:ext cx="3607800" cy="49200"/>
          </a:xfrm>
          <a:prstGeom prst="rect">
            <a:avLst/>
          </a:prstGeom>
          <a:solidFill>
            <a:srgbClr val="198466"/>
          </a:solidFill>
          <a:ln w="9525" cap="flat" cmpd="sng">
            <a:solidFill>
              <a:srgbClr val="1984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 name="Google Shape;27;p7"/>
          <p:cNvPicPr preferRelativeResize="0"/>
          <p:nvPr/>
        </p:nvPicPr>
        <p:blipFill rotWithShape="1">
          <a:blip r:embed="rId2">
            <a:alphaModFix/>
          </a:blip>
          <a:srcRect/>
          <a:stretch/>
        </p:blipFill>
        <p:spPr>
          <a:xfrm>
            <a:off x="9871275" y="-292700"/>
            <a:ext cx="2060050" cy="2060050"/>
          </a:xfrm>
          <a:prstGeom prst="rect">
            <a:avLst/>
          </a:prstGeom>
          <a:noFill/>
          <a:ln>
            <a:noFill/>
          </a:ln>
        </p:spPr>
      </p:pic>
      <p:sp>
        <p:nvSpPr>
          <p:cNvPr id="28" name="Google Shape;28;p7"/>
          <p:cNvSpPr/>
          <p:nvPr/>
        </p:nvSpPr>
        <p:spPr>
          <a:xfrm rot="10800000" flipH="1">
            <a:off x="0" y="6577325"/>
            <a:ext cx="4064100" cy="156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7"/>
          <p:cNvSpPr/>
          <p:nvPr/>
        </p:nvSpPr>
        <p:spPr>
          <a:xfrm rot="10800000" flipH="1">
            <a:off x="4063926" y="6577325"/>
            <a:ext cx="4064100" cy="156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7"/>
          <p:cNvSpPr/>
          <p:nvPr/>
        </p:nvSpPr>
        <p:spPr>
          <a:xfrm rot="10800000" flipH="1">
            <a:off x="8127853" y="6577325"/>
            <a:ext cx="4064100" cy="156000"/>
          </a:xfrm>
          <a:prstGeom prst="rect">
            <a:avLst/>
          </a:prstGeom>
          <a:solidFill>
            <a:srgbClr val="198466"/>
          </a:solidFill>
          <a:ln w="9525" cap="flat" cmpd="sng">
            <a:solidFill>
              <a:srgbClr val="1984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Titulo"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512600" y="2227225"/>
            <a:ext cx="9166800" cy="15279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198466"/>
              </a:buClr>
              <a:buSzPts val="3900"/>
              <a:buNone/>
              <a:defRPr sz="6500" b="0">
                <a:solidFill>
                  <a:srgbClr val="19846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sldNum" idx="12"/>
          </p:nvPr>
        </p:nvSpPr>
        <p:spPr>
          <a:xfrm>
            <a:off x="9224211" y="6320255"/>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ES"/>
              <a:t>‹#›</a:t>
            </a:fld>
            <a:endParaRPr/>
          </a:p>
        </p:txBody>
      </p:sp>
      <p:pic>
        <p:nvPicPr>
          <p:cNvPr id="34" name="Google Shape;34;p8"/>
          <p:cNvPicPr preferRelativeResize="0"/>
          <p:nvPr/>
        </p:nvPicPr>
        <p:blipFill rotWithShape="1">
          <a:blip r:embed="rId2">
            <a:alphaModFix/>
          </a:blip>
          <a:srcRect/>
          <a:stretch/>
        </p:blipFill>
        <p:spPr>
          <a:xfrm>
            <a:off x="9871275" y="-292700"/>
            <a:ext cx="2060050" cy="2060050"/>
          </a:xfrm>
          <a:prstGeom prst="rect">
            <a:avLst/>
          </a:prstGeom>
          <a:noFill/>
          <a:ln>
            <a:noFill/>
          </a:ln>
        </p:spPr>
      </p:pic>
      <p:sp>
        <p:nvSpPr>
          <p:cNvPr id="35" name="Google Shape;35;p8"/>
          <p:cNvSpPr/>
          <p:nvPr/>
        </p:nvSpPr>
        <p:spPr>
          <a:xfrm rot="10800000" flipH="1">
            <a:off x="0" y="6577325"/>
            <a:ext cx="4064100" cy="156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8"/>
          <p:cNvSpPr/>
          <p:nvPr/>
        </p:nvSpPr>
        <p:spPr>
          <a:xfrm rot="10800000" flipH="1">
            <a:off x="4063926" y="6577325"/>
            <a:ext cx="4064100" cy="156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8"/>
          <p:cNvSpPr/>
          <p:nvPr/>
        </p:nvSpPr>
        <p:spPr>
          <a:xfrm rot="10800000" flipH="1">
            <a:off x="8127853" y="6577325"/>
            <a:ext cx="4064100" cy="156000"/>
          </a:xfrm>
          <a:prstGeom prst="rect">
            <a:avLst/>
          </a:prstGeom>
          <a:solidFill>
            <a:srgbClr val="198466"/>
          </a:solidFill>
          <a:ln w="9525" cap="flat" cmpd="sng">
            <a:solidFill>
              <a:srgbClr val="1984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
  <p:cSld name="CUSTOM">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1678975" y="1530550"/>
            <a:ext cx="9166800" cy="15279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SzPts val="4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0" name="Google Shape;40;p9"/>
          <p:cNvPicPr preferRelativeResize="0"/>
          <p:nvPr/>
        </p:nvPicPr>
        <p:blipFill rotWithShape="1">
          <a:blip r:embed="rId2">
            <a:alphaModFix/>
          </a:blip>
          <a:srcRect/>
          <a:stretch/>
        </p:blipFill>
        <p:spPr>
          <a:xfrm>
            <a:off x="5138550" y="3058450"/>
            <a:ext cx="2060050" cy="2060050"/>
          </a:xfrm>
          <a:prstGeom prst="rect">
            <a:avLst/>
          </a:prstGeom>
          <a:noFill/>
          <a:ln>
            <a:noFill/>
          </a:ln>
        </p:spPr>
      </p:pic>
      <p:sp>
        <p:nvSpPr>
          <p:cNvPr id="41" name="Google Shape;41;p9"/>
          <p:cNvSpPr/>
          <p:nvPr/>
        </p:nvSpPr>
        <p:spPr>
          <a:xfrm rot="10800000" flipH="1">
            <a:off x="1278275" y="3351000"/>
            <a:ext cx="3211800" cy="156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9"/>
          <p:cNvSpPr/>
          <p:nvPr/>
        </p:nvSpPr>
        <p:spPr>
          <a:xfrm rot="10800000" flipH="1">
            <a:off x="4490104" y="3351000"/>
            <a:ext cx="3211800" cy="156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9"/>
          <p:cNvSpPr/>
          <p:nvPr/>
        </p:nvSpPr>
        <p:spPr>
          <a:xfrm rot="10800000" flipH="1">
            <a:off x="7701933" y="3351000"/>
            <a:ext cx="3211800" cy="156000"/>
          </a:xfrm>
          <a:prstGeom prst="rect">
            <a:avLst/>
          </a:prstGeom>
          <a:solidFill>
            <a:srgbClr val="198466"/>
          </a:solidFill>
          <a:ln w="9525" cap="flat" cmpd="sng">
            <a:solidFill>
              <a:srgbClr val="1984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9"/>
          <p:cNvSpPr txBox="1"/>
          <p:nvPr/>
        </p:nvSpPr>
        <p:spPr>
          <a:xfrm>
            <a:off x="3771925" y="4382400"/>
            <a:ext cx="4980900" cy="1477500"/>
          </a:xfrm>
          <a:prstGeom prst="rect">
            <a:avLst/>
          </a:prstGeom>
          <a:noFill/>
          <a:ln>
            <a:noFill/>
          </a:ln>
        </p:spPr>
        <p:txBody>
          <a:bodyPr spcFirstLastPara="1" wrap="square" lIns="91425" tIns="91425" rIns="91425" bIns="91425" anchor="t" anchorCtr="0">
            <a:spAutoFit/>
          </a:bodyPr>
          <a:lstStyle/>
          <a:p>
            <a:pPr marL="0" marR="0" lvl="0" indent="0" algn="ctr" rtl="0">
              <a:lnSpc>
                <a:spcPct val="200000"/>
              </a:lnSpc>
              <a:spcBef>
                <a:spcPts val="0"/>
              </a:spcBef>
              <a:spcAft>
                <a:spcPts val="0"/>
              </a:spcAft>
              <a:buClr>
                <a:srgbClr val="000000"/>
              </a:buClr>
              <a:buSzPts val="1200"/>
              <a:buFont typeface="Arial"/>
              <a:buNone/>
            </a:pPr>
            <a:r>
              <a:rPr lang="es-ES" sz="1200" b="0" i="0" u="sng" strike="noStrike" cap="none">
                <a:solidFill>
                  <a:schemeClr val="hlink"/>
                </a:solidFill>
                <a:latin typeface="Montserrat"/>
                <a:ea typeface="Montserrat"/>
                <a:cs typeface="Montserrat"/>
                <a:sym typeface="Montserrat"/>
                <a:hlinkClick r:id="rId3"/>
              </a:rPr>
              <a:t>www.sequentiabiotech.com</a:t>
            </a:r>
            <a:r>
              <a:rPr lang="es-ES" sz="1200" b="0" i="0" u="none" strike="noStrike" cap="none">
                <a:solidFill>
                  <a:srgbClr val="000000"/>
                </a:solidFill>
                <a:latin typeface="Montserrat"/>
                <a:ea typeface="Montserrat"/>
                <a:cs typeface="Montserrat"/>
                <a:sym typeface="Montserrat"/>
              </a:rPr>
              <a:t> </a:t>
            </a:r>
            <a:endParaRPr sz="1200" b="0" i="0" u="none" strike="noStrike" cap="none">
              <a:solidFill>
                <a:srgbClr val="000000"/>
              </a:solidFill>
              <a:latin typeface="Montserrat"/>
              <a:ea typeface="Montserrat"/>
              <a:cs typeface="Montserrat"/>
              <a:sym typeface="Montserrat"/>
            </a:endParaRPr>
          </a:p>
          <a:p>
            <a:pPr marL="0" marR="0" lvl="0" indent="0" algn="ctr" rtl="0">
              <a:lnSpc>
                <a:spcPct val="200000"/>
              </a:lnSpc>
              <a:spcBef>
                <a:spcPts val="0"/>
              </a:spcBef>
              <a:spcAft>
                <a:spcPts val="0"/>
              </a:spcAft>
              <a:buClr>
                <a:srgbClr val="000000"/>
              </a:buClr>
              <a:buSzPts val="1200"/>
              <a:buFont typeface="Arial"/>
              <a:buNone/>
            </a:pPr>
            <a:r>
              <a:rPr lang="es-ES" sz="1200" b="0" i="0" u="none" strike="noStrike" cap="none">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info@sequentiabiotech.co</a:t>
            </a:r>
            <a:r>
              <a:rPr lang="es-ES" sz="1200" b="0" i="0" u="none" strike="noStrike" cap="none">
                <a:solidFill>
                  <a:srgbClr val="000000"/>
                </a:solidFill>
                <a:latin typeface="Montserrat"/>
                <a:ea typeface="Montserrat"/>
                <a:cs typeface="Montserrat"/>
                <a:sym typeface="Montserrat"/>
              </a:rPr>
              <a:t>m</a:t>
            </a:r>
            <a:endParaRPr sz="1200" b="0" i="0" u="none" strike="noStrike" cap="none">
              <a:solidFill>
                <a:srgbClr val="000000"/>
              </a:solidFill>
              <a:latin typeface="Montserrat"/>
              <a:ea typeface="Montserrat"/>
              <a:cs typeface="Montserrat"/>
              <a:sym typeface="Montserrat"/>
            </a:endParaRPr>
          </a:p>
          <a:p>
            <a:pPr marL="0" marR="0" lvl="0" indent="0" algn="ctr" rtl="0">
              <a:lnSpc>
                <a:spcPct val="200000"/>
              </a:lnSpc>
              <a:spcBef>
                <a:spcPts val="0"/>
              </a:spcBef>
              <a:spcAft>
                <a:spcPts val="0"/>
              </a:spcAft>
              <a:buClr>
                <a:srgbClr val="000000"/>
              </a:buClr>
              <a:buSzPts val="1200"/>
              <a:buFont typeface="Arial"/>
              <a:buNone/>
            </a:pPr>
            <a:r>
              <a:rPr lang="es-ES" sz="1200" b="0" i="0" u="none" strike="noStrike" cap="none">
                <a:solidFill>
                  <a:srgbClr val="000000"/>
                </a:solidFill>
                <a:latin typeface="Montserrat"/>
                <a:ea typeface="Montserrat"/>
                <a:cs typeface="Montserrat"/>
                <a:sym typeface="Montserrat"/>
              </a:rPr>
              <a:t>/SequentiaBiotech</a:t>
            </a:r>
            <a:endParaRPr sz="1200" b="0" i="0" u="none" strike="noStrike" cap="none">
              <a:solidFill>
                <a:srgbClr val="000000"/>
              </a:solidFill>
              <a:latin typeface="Montserrat"/>
              <a:ea typeface="Montserrat"/>
              <a:cs typeface="Montserrat"/>
              <a:sym typeface="Montserrat"/>
            </a:endParaRPr>
          </a:p>
          <a:p>
            <a:pPr marL="0" marR="0" lvl="0" indent="0" algn="ctr" rtl="0">
              <a:lnSpc>
                <a:spcPct val="200000"/>
              </a:lnSpc>
              <a:spcBef>
                <a:spcPts val="0"/>
              </a:spcBef>
              <a:spcAft>
                <a:spcPts val="0"/>
              </a:spcAft>
              <a:buClr>
                <a:srgbClr val="000000"/>
              </a:buClr>
              <a:buSzPts val="1200"/>
              <a:buFont typeface="Arial"/>
              <a:buNone/>
            </a:pPr>
            <a:r>
              <a:rPr lang="es-ES" sz="1200" b="0" i="0" u="none" strike="noStrike" cap="none">
                <a:solidFill>
                  <a:srgbClr val="000000"/>
                </a:solidFill>
                <a:latin typeface="Montserrat"/>
                <a:ea typeface="Montserrat"/>
                <a:cs typeface="Montserrat"/>
                <a:sym typeface="Montserrat"/>
              </a:rPr>
              <a:t>/SequentiaBio</a:t>
            </a:r>
            <a:endParaRPr sz="1200" b="0" i="0" u="none" strike="noStrike" cap="none">
              <a:solidFill>
                <a:srgbClr val="000000"/>
              </a:solidFill>
              <a:latin typeface="Montserrat"/>
              <a:ea typeface="Montserrat"/>
              <a:cs typeface="Montserrat"/>
              <a:sym typeface="Montserrat"/>
            </a:endParaRPr>
          </a:p>
        </p:txBody>
      </p:sp>
      <p:pic>
        <p:nvPicPr>
          <p:cNvPr id="45" name="Google Shape;45;p9"/>
          <p:cNvPicPr preferRelativeResize="0"/>
          <p:nvPr/>
        </p:nvPicPr>
        <p:blipFill rotWithShape="1">
          <a:blip r:embed="rId5">
            <a:alphaModFix/>
          </a:blip>
          <a:srcRect/>
          <a:stretch/>
        </p:blipFill>
        <p:spPr>
          <a:xfrm>
            <a:off x="5448237" y="5545300"/>
            <a:ext cx="235900" cy="235900"/>
          </a:xfrm>
          <a:prstGeom prst="rect">
            <a:avLst/>
          </a:prstGeom>
          <a:noFill/>
          <a:ln>
            <a:noFill/>
          </a:ln>
        </p:spPr>
      </p:pic>
      <p:pic>
        <p:nvPicPr>
          <p:cNvPr id="46" name="Google Shape;46;p9"/>
          <p:cNvPicPr preferRelativeResize="0"/>
          <p:nvPr/>
        </p:nvPicPr>
        <p:blipFill rotWithShape="1">
          <a:blip r:embed="rId6">
            <a:alphaModFix/>
          </a:blip>
          <a:srcRect/>
          <a:stretch/>
        </p:blipFill>
        <p:spPr>
          <a:xfrm>
            <a:off x="5272372" y="5183555"/>
            <a:ext cx="235901" cy="23592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txBox="1">
            <a:spLocks noGrp="1"/>
          </p:cNvSpPr>
          <p:nvPr>
            <p:ph type="title"/>
          </p:nvPr>
        </p:nvSpPr>
        <p:spPr>
          <a:xfrm>
            <a:off x="301975" y="-26625"/>
            <a:ext cx="9166800" cy="15279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Montserrat"/>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Montserrat"/>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Montserrat"/>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Montserrat"/>
              <a:buChar char="•"/>
              <a:defRPr sz="1800" b="0" i="0" u="none" strike="noStrike" cap="none">
                <a:solidFill>
                  <a:schemeClr val="dk1"/>
                </a:solidFill>
                <a:latin typeface="Montserrat"/>
                <a:ea typeface="Montserrat"/>
                <a:cs typeface="Montserrat"/>
                <a:sym typeface="Montserrat"/>
              </a:defRPr>
            </a:lvl9pPr>
          </a:lstStyle>
          <a:p>
            <a:endParaRPr/>
          </a:p>
        </p:txBody>
      </p:sp>
      <p:sp>
        <p:nvSpPr>
          <p:cNvPr id="12" name="Google Shape;12;p5"/>
          <p:cNvSpPr txBox="1">
            <a:spLocks noGrp="1"/>
          </p:cNvSpPr>
          <p:nvPr>
            <p:ph type="sldNum" idx="12"/>
          </p:nvPr>
        </p:nvSpPr>
        <p:spPr>
          <a:xfrm>
            <a:off x="9296449" y="6087532"/>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grapediadb/Tailoring-grapedia-training-school/blob/ced8079afd67ddf23c57818fd443628764fb5af4/day_1/Channel3.nf"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github.com/grapediadb/Tailoring-grapedia-training-school/blob/ced8079afd67ddf23c57818fd443628764fb5af4/day_1/Channel3.nf"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grapediadb/Tailoring-grapedia-training-school/blob/ced8079afd67ddf23c57818fd443628764fb5af4/day_1/Channel4.nf" TargetMode="External"/><Relationship Id="rId5" Type="http://schemas.openxmlformats.org/officeDocument/2006/relationships/image" Target="../media/image1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grapediadb/Tailoring-grapedia-training-school/blob/ced8079afd67ddf23c57818fd443628764fb5af4/day_1/Channel5.n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rapediadb/Tailoring-grapedia-training-school/blob/ced8079afd67ddf23c57818fd443628764fb5af4/day_1/Channel6.n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grapediadb/Tailoring-grapedia-training-school/blob/ced8079afd67ddf23c57818fd443628764fb5af4/day_1/Channels7.n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github.com/grapediadb/Tailoring-grapedia-training-school/blob/ced8079afd67ddf23c57818fd443628764fb5https:/github.com/grapediadb/Tailoring-grapedia-training-school/blob/ced8079afd67ddf23c57818fd443628764fb5af4/day_1/Channel8.nfaf4/day_1/Channel8.n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rapediadb/Tailoring-grapedia-training-school/blob/8d89948bc767d6eef12d198145ca7cb49a3154a5/day_1/Process1.nf"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github.com/grapediadb/Tailoring-grapedia-training-school/blob/ced8079afd67ddf23c57818fd443628764fb5af4/day_1/Process2.n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grapediadb/Tailoring-grapedia-training-school/blob/305aaecfd0f844d0609e440f181abad88f80c98e/day_1/Channel1.nf"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grapediadb/Tailoring-grapedia-training-school/blob/305aaecfd0f844d0609e440f181abad88f80c98e/day_1/Channel2.n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
          <p:cNvSpPr txBox="1">
            <a:spLocks noGrp="1"/>
          </p:cNvSpPr>
          <p:nvPr>
            <p:ph type="ctrTitle"/>
          </p:nvPr>
        </p:nvSpPr>
        <p:spPr>
          <a:xfrm>
            <a:off x="1524000" y="804713"/>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SzPts val="6000"/>
              <a:buNone/>
            </a:pPr>
            <a:r>
              <a:rPr lang="en-GB" dirty="0"/>
              <a:t>Basic Nextflow syntax and commands</a:t>
            </a:r>
            <a:endParaRPr lang="es-ES" dirty="0"/>
          </a:p>
        </p:txBody>
      </p:sp>
      <p:sp>
        <p:nvSpPr>
          <p:cNvPr id="53" name="Google Shape;53;p1"/>
          <p:cNvSpPr txBox="1">
            <a:spLocks noGrp="1"/>
          </p:cNvSpPr>
          <p:nvPr>
            <p:ph type="subTitle" idx="1"/>
          </p:nvPr>
        </p:nvSpPr>
        <p:spPr>
          <a:xfrm>
            <a:off x="1524000" y="3405392"/>
            <a:ext cx="9144000" cy="5730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400"/>
              <a:buNone/>
            </a:pPr>
            <a:r>
              <a:rPr lang="es-ES" dirty="0"/>
              <a:t>Santiago Radío</a:t>
            </a:r>
            <a:endParaRPr dirty="0"/>
          </a:p>
        </p:txBody>
      </p:sp>
      <p:pic>
        <p:nvPicPr>
          <p:cNvPr id="54" name="Google Shape;54;p1"/>
          <p:cNvPicPr preferRelativeResize="0"/>
          <p:nvPr/>
        </p:nvPicPr>
        <p:blipFill rotWithShape="1">
          <a:blip r:embed="rId3">
            <a:alphaModFix amt="21000"/>
          </a:blip>
          <a:srcRect l="22362" t="29489" r="66784" b="27303"/>
          <a:stretch/>
        </p:blipFill>
        <p:spPr>
          <a:xfrm>
            <a:off x="0" y="3040432"/>
            <a:ext cx="2552416" cy="3817568"/>
          </a:xfrm>
          <a:prstGeom prst="rect">
            <a:avLst/>
          </a:prstGeom>
          <a:noFill/>
          <a:ln>
            <a:noFill/>
          </a:ln>
        </p:spPr>
      </p:pic>
      <p:pic>
        <p:nvPicPr>
          <p:cNvPr id="55" name="Google Shape;55;p1"/>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56" name="Google Shape;56;p1"/>
          <p:cNvPicPr preferRelativeResize="0"/>
          <p:nvPr/>
        </p:nvPicPr>
        <p:blipFill rotWithShape="1">
          <a:blip r:embed="rId4">
            <a:alphaModFix/>
          </a:blip>
          <a:srcRect/>
          <a:stretch/>
        </p:blipFill>
        <p:spPr>
          <a:xfrm>
            <a:off x="4980549" y="5473632"/>
            <a:ext cx="809691" cy="1010111"/>
          </a:xfrm>
          <a:prstGeom prst="rect">
            <a:avLst/>
          </a:prstGeom>
          <a:noFill/>
          <a:ln>
            <a:noFill/>
          </a:ln>
        </p:spPr>
      </p:pic>
      <p:pic>
        <p:nvPicPr>
          <p:cNvPr id="57" name="Google Shape;57;p1"/>
          <p:cNvPicPr preferRelativeResize="0"/>
          <p:nvPr/>
        </p:nvPicPr>
        <p:blipFill rotWithShape="1">
          <a:blip r:embed="rId5">
            <a:alphaModFix/>
          </a:blip>
          <a:srcRect/>
          <a:stretch/>
        </p:blipFill>
        <p:spPr>
          <a:xfrm>
            <a:off x="6395400" y="5473619"/>
            <a:ext cx="2471156" cy="11593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b="1" dirty="0">
                <a:effectLst/>
              </a:rPr>
              <a:t>Channel factories</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9" name="Google Shape;64;p2">
            <a:extLst>
              <a:ext uri="{FF2B5EF4-FFF2-40B4-BE49-F238E27FC236}">
                <a16:creationId xmlns:a16="http://schemas.microsoft.com/office/drawing/2014/main" id="{793CF602-A9A3-EECC-4B50-0B7EC5A617A9}"/>
              </a:ext>
            </a:extLst>
          </p:cNvPr>
          <p:cNvSpPr txBox="1">
            <a:spLocks noGrp="1"/>
          </p:cNvSpPr>
          <p:nvPr>
            <p:ph type="body" idx="1"/>
          </p:nvPr>
        </p:nvSpPr>
        <p:spPr>
          <a:xfrm>
            <a:off x="505425" y="1825625"/>
            <a:ext cx="10515600" cy="4351200"/>
          </a:xfrm>
          <a:prstGeom prst="rect">
            <a:avLst/>
          </a:prstGeom>
          <a:noFill/>
          <a:ln>
            <a:noFill/>
          </a:ln>
        </p:spPr>
        <p:txBody>
          <a:bodyPr spcFirstLastPara="1" wrap="square" lIns="91425" tIns="45700" rIns="91425" bIns="45700" anchor="t" anchorCtr="0">
            <a:normAutofit/>
          </a:bodyPr>
          <a:lstStyle/>
          <a:p>
            <a:pPr marL="114300" indent="0">
              <a:lnSpc>
                <a:spcPct val="150000"/>
              </a:lnSpc>
              <a:buNone/>
            </a:pPr>
            <a:r>
              <a:rPr lang="en-GB" sz="1600" b="1" dirty="0"/>
              <a:t>Channel factories </a:t>
            </a:r>
            <a:r>
              <a:rPr lang="en-GB" sz="1600" dirty="0"/>
              <a:t>are methods that can be used to create new channels with specific properties and values. Channel factories are a powerful tool for creating, manipulating, and combining channels in a pipeline, and can help you to optimize performance and efficiency when working with large amounts of data.</a:t>
            </a:r>
          </a:p>
        </p:txBody>
      </p:sp>
    </p:spTree>
    <p:extLst>
      <p:ext uri="{BB962C8B-B14F-4D97-AF65-F5344CB8AC3E}">
        <p14:creationId xmlns:p14="http://schemas.microsoft.com/office/powerpoint/2010/main" val="260134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b="1" dirty="0">
                <a:effectLst/>
              </a:rPr>
              <a:t>Channel factories</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9" name="Google Shape;64;p2">
            <a:extLst>
              <a:ext uri="{FF2B5EF4-FFF2-40B4-BE49-F238E27FC236}">
                <a16:creationId xmlns:a16="http://schemas.microsoft.com/office/drawing/2014/main" id="{793CF602-A9A3-EECC-4B50-0B7EC5A617A9}"/>
              </a:ext>
            </a:extLst>
          </p:cNvPr>
          <p:cNvSpPr txBox="1">
            <a:spLocks noGrp="1"/>
          </p:cNvSpPr>
          <p:nvPr>
            <p:ph type="body" idx="1"/>
          </p:nvPr>
        </p:nvSpPr>
        <p:spPr>
          <a:xfrm>
            <a:off x="505425" y="1825625"/>
            <a:ext cx="10515600" cy="4351200"/>
          </a:xfrm>
          <a:prstGeom prst="rect">
            <a:avLst/>
          </a:prstGeom>
          <a:noFill/>
          <a:ln>
            <a:noFill/>
          </a:ln>
        </p:spPr>
        <p:txBody>
          <a:bodyPr spcFirstLastPara="1" wrap="square" lIns="91425" tIns="45700" rIns="91425" bIns="45700" anchor="t" anchorCtr="0">
            <a:normAutofit/>
          </a:bodyPr>
          <a:lstStyle/>
          <a:p>
            <a:pPr marL="114300" indent="0">
              <a:lnSpc>
                <a:spcPct val="150000"/>
              </a:lnSpc>
              <a:buNone/>
            </a:pPr>
            <a:r>
              <a:rPr lang="en-GB" sz="1600" b="1" dirty="0"/>
              <a:t>Channel factories </a:t>
            </a:r>
            <a:r>
              <a:rPr lang="en-GB" sz="1600" dirty="0"/>
              <a:t>are methods that can be used to create new channels with specific properties and values. Channel factories are a powerful tool for creating, manipulating, and combining channels in a pipeline, and can help you to optimize performance and efficiency when working with large amounts of data.</a:t>
            </a:r>
          </a:p>
          <a:p>
            <a:pPr marL="114300" indent="0">
              <a:lnSpc>
                <a:spcPct val="150000"/>
              </a:lnSpc>
              <a:buNone/>
            </a:pPr>
            <a:r>
              <a:rPr lang="en-GB" sz="1600" b="1" u="sng" dirty="0" err="1"/>
              <a:t>Channel.value</a:t>
            </a:r>
            <a:r>
              <a:rPr lang="en-GB" sz="1600" b="1" u="sng" dirty="0"/>
              <a:t> </a:t>
            </a:r>
            <a:r>
              <a:rPr lang="en-GB" sz="1600" u="sng" dirty="0"/>
              <a:t>and </a:t>
            </a:r>
            <a:r>
              <a:rPr lang="en-GB" sz="1600" b="1" u="sng" dirty="0" err="1"/>
              <a:t>Channel.of</a:t>
            </a:r>
            <a:r>
              <a:rPr lang="en-GB" sz="1600" b="1" u="sng" dirty="0"/>
              <a:t> </a:t>
            </a:r>
            <a:r>
              <a:rPr lang="en-GB" sz="1600" u="sng" dirty="0"/>
              <a:t>are channel factory method.                                                         </a:t>
            </a:r>
          </a:p>
          <a:p>
            <a:pPr marL="114300" indent="0">
              <a:lnSpc>
                <a:spcPct val="150000"/>
              </a:lnSpc>
              <a:buNone/>
            </a:pPr>
            <a:r>
              <a:rPr lang="en-GB" sz="1600" u="sng" dirty="0"/>
              <a:t>Other methods:</a:t>
            </a:r>
          </a:p>
          <a:p>
            <a:r>
              <a:rPr lang="en-GB" sz="1600" b="1" u="sng" dirty="0" err="1"/>
              <a:t>fromList</a:t>
            </a:r>
            <a:r>
              <a:rPr lang="en-GB" sz="1600" b="1" u="sng" dirty="0"/>
              <a:t>()</a:t>
            </a:r>
          </a:p>
          <a:p>
            <a:r>
              <a:rPr lang="en-GB" sz="1600" b="1" u="sng" dirty="0" err="1"/>
              <a:t>fromPath</a:t>
            </a:r>
            <a:r>
              <a:rPr lang="en-GB" sz="1600" b="1" u="sng" dirty="0"/>
              <a:t>()</a:t>
            </a:r>
          </a:p>
          <a:p>
            <a:r>
              <a:rPr lang="en-GB" sz="1600" b="1" u="sng" dirty="0" err="1"/>
              <a:t>fromFilePairs</a:t>
            </a:r>
            <a:r>
              <a:rPr lang="en-GB" sz="1600" b="1" u="sng" dirty="0"/>
              <a:t>()</a:t>
            </a:r>
          </a:p>
          <a:p>
            <a:endParaRPr lang="en-GB" sz="1600" b="1" u="sng" dirty="0"/>
          </a:p>
        </p:txBody>
      </p:sp>
      <p:sp>
        <p:nvSpPr>
          <p:cNvPr id="4" name="TextBox 3">
            <a:extLst>
              <a:ext uri="{FF2B5EF4-FFF2-40B4-BE49-F238E27FC236}">
                <a16:creationId xmlns:a16="http://schemas.microsoft.com/office/drawing/2014/main" id="{B5EFFBBD-929D-6674-8C49-C39BFB3199FF}"/>
              </a:ext>
            </a:extLst>
          </p:cNvPr>
          <p:cNvSpPr txBox="1"/>
          <p:nvPr/>
        </p:nvSpPr>
        <p:spPr>
          <a:xfrm>
            <a:off x="10852205" y="6101706"/>
            <a:ext cx="1546529" cy="375552"/>
          </a:xfrm>
          <a:prstGeom prst="rect">
            <a:avLst/>
          </a:prstGeom>
          <a:noFill/>
        </p:spPr>
        <p:txBody>
          <a:bodyPr wrap="square">
            <a:spAutoFit/>
          </a:bodyPr>
          <a:lstStyle/>
          <a:p>
            <a:pPr marL="114300" indent="0">
              <a:lnSpc>
                <a:spcPct val="150000"/>
              </a:lnSpc>
              <a:buNone/>
            </a:pPr>
            <a:r>
              <a:rPr lang="en-GB" sz="1400" dirty="0">
                <a:hlinkClick r:id="rId5"/>
              </a:rPr>
              <a:t>Channel3.nf</a:t>
            </a:r>
            <a:endParaRPr lang="en-GB" sz="1400" dirty="0"/>
          </a:p>
        </p:txBody>
      </p:sp>
    </p:spTree>
    <p:extLst>
      <p:ext uri="{BB962C8B-B14F-4D97-AF65-F5344CB8AC3E}">
        <p14:creationId xmlns:p14="http://schemas.microsoft.com/office/powerpoint/2010/main" val="355445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b="1" dirty="0">
                <a:effectLst/>
              </a:rPr>
              <a:t>Channel factories</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9" name="Google Shape;64;p2">
            <a:extLst>
              <a:ext uri="{FF2B5EF4-FFF2-40B4-BE49-F238E27FC236}">
                <a16:creationId xmlns:a16="http://schemas.microsoft.com/office/drawing/2014/main" id="{793CF602-A9A3-EECC-4B50-0B7EC5A617A9}"/>
              </a:ext>
            </a:extLst>
          </p:cNvPr>
          <p:cNvSpPr txBox="1">
            <a:spLocks noGrp="1"/>
          </p:cNvSpPr>
          <p:nvPr>
            <p:ph type="body" idx="1"/>
          </p:nvPr>
        </p:nvSpPr>
        <p:spPr>
          <a:xfrm>
            <a:off x="505425" y="1825626"/>
            <a:ext cx="10515600" cy="2165930"/>
          </a:xfrm>
          <a:prstGeom prst="rect">
            <a:avLst/>
          </a:prstGeom>
          <a:noFill/>
          <a:ln>
            <a:noFill/>
          </a:ln>
        </p:spPr>
        <p:txBody>
          <a:bodyPr spcFirstLastPara="1" wrap="square" lIns="91425" tIns="45700" rIns="91425" bIns="45700" anchor="t" anchorCtr="0">
            <a:normAutofit/>
          </a:bodyPr>
          <a:lstStyle/>
          <a:p>
            <a:pPr>
              <a:lnSpc>
                <a:spcPct val="150000"/>
              </a:lnSpc>
              <a:buFont typeface="+mj-lt"/>
              <a:buAutoNum type="arabicPeriod"/>
            </a:pPr>
            <a:r>
              <a:rPr lang="en-GB" sz="1600" b="1" u="sng" dirty="0" err="1"/>
              <a:t>fromList</a:t>
            </a:r>
            <a:r>
              <a:rPr lang="en-GB" sz="1600" b="1" u="sng" dirty="0"/>
              <a:t>()</a:t>
            </a:r>
          </a:p>
          <a:p>
            <a:pPr marL="571500" lvl="1" indent="0">
              <a:lnSpc>
                <a:spcPct val="150000"/>
              </a:lnSpc>
              <a:buNone/>
            </a:pPr>
            <a:r>
              <a:rPr lang="en-GB" sz="1600" dirty="0"/>
              <a:t>The method </a:t>
            </a:r>
            <a:r>
              <a:rPr lang="en-GB" sz="1600" dirty="0" err="1"/>
              <a:t>Channel.fromList</a:t>
            </a:r>
            <a:r>
              <a:rPr lang="en-GB" sz="1600" dirty="0"/>
              <a:t> creates a channel emitting the elements provided by a list object specified as an argument. The main difference between </a:t>
            </a:r>
            <a:r>
              <a:rPr lang="en-GB" sz="1600" dirty="0" err="1"/>
              <a:t>Channel.of</a:t>
            </a:r>
            <a:r>
              <a:rPr lang="en-GB" sz="1600" dirty="0"/>
              <a:t> and </a:t>
            </a:r>
            <a:r>
              <a:rPr lang="en-GB" sz="1600" dirty="0" err="1"/>
              <a:t>Channel.fromList</a:t>
            </a:r>
            <a:r>
              <a:rPr lang="en-GB" sz="1600" dirty="0"/>
              <a:t>, is that </a:t>
            </a:r>
            <a:r>
              <a:rPr lang="en-GB" sz="1600" dirty="0" err="1"/>
              <a:t>Channel.of</a:t>
            </a:r>
            <a:r>
              <a:rPr lang="en-GB" sz="1600" dirty="0"/>
              <a:t> accepts a variable number of arguments, while </a:t>
            </a:r>
            <a:r>
              <a:rPr lang="en-GB" sz="1600" dirty="0" err="1"/>
              <a:t>Channel.fromList</a:t>
            </a:r>
            <a:r>
              <a:rPr lang="en-GB" sz="1600" dirty="0"/>
              <a:t> accepts a list as input.</a:t>
            </a:r>
            <a:endParaRPr lang="en-GB" sz="1600" b="1" u="sng" dirty="0"/>
          </a:p>
          <a:p>
            <a:pPr marL="114300" indent="0">
              <a:lnSpc>
                <a:spcPct val="150000"/>
              </a:lnSpc>
              <a:buNone/>
            </a:pPr>
            <a:endParaRPr lang="en-GB" sz="1600" b="1" u="sng" dirty="0"/>
          </a:p>
        </p:txBody>
      </p:sp>
      <p:sp>
        <p:nvSpPr>
          <p:cNvPr id="5" name="TextBox 4">
            <a:extLst>
              <a:ext uri="{FF2B5EF4-FFF2-40B4-BE49-F238E27FC236}">
                <a16:creationId xmlns:a16="http://schemas.microsoft.com/office/drawing/2014/main" id="{DAEE25E9-FF27-52A6-8464-42B0C50CC627}"/>
              </a:ext>
            </a:extLst>
          </p:cNvPr>
          <p:cNvSpPr txBox="1"/>
          <p:nvPr/>
        </p:nvSpPr>
        <p:spPr>
          <a:xfrm>
            <a:off x="10852205" y="6101706"/>
            <a:ext cx="1546529" cy="375552"/>
          </a:xfrm>
          <a:prstGeom prst="rect">
            <a:avLst/>
          </a:prstGeom>
          <a:noFill/>
        </p:spPr>
        <p:txBody>
          <a:bodyPr wrap="square">
            <a:spAutoFit/>
          </a:bodyPr>
          <a:lstStyle/>
          <a:p>
            <a:pPr marL="114300" indent="0">
              <a:lnSpc>
                <a:spcPct val="150000"/>
              </a:lnSpc>
              <a:buNone/>
            </a:pPr>
            <a:r>
              <a:rPr lang="en-GB" sz="1400" dirty="0">
                <a:hlinkClick r:id="rId5"/>
              </a:rPr>
              <a:t>Channel3.nf</a:t>
            </a:r>
            <a:endParaRPr lang="en-GB" sz="1400" dirty="0"/>
          </a:p>
        </p:txBody>
      </p:sp>
    </p:spTree>
    <p:extLst>
      <p:ext uri="{BB962C8B-B14F-4D97-AF65-F5344CB8AC3E}">
        <p14:creationId xmlns:p14="http://schemas.microsoft.com/office/powerpoint/2010/main" val="1767586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b="1" dirty="0">
                <a:effectLst/>
              </a:rPr>
              <a:t>Channel factories</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9" name="Google Shape;64;p2">
            <a:extLst>
              <a:ext uri="{FF2B5EF4-FFF2-40B4-BE49-F238E27FC236}">
                <a16:creationId xmlns:a16="http://schemas.microsoft.com/office/drawing/2014/main" id="{793CF602-A9A3-EECC-4B50-0B7EC5A617A9}"/>
              </a:ext>
            </a:extLst>
          </p:cNvPr>
          <p:cNvSpPr txBox="1">
            <a:spLocks noGrp="1"/>
          </p:cNvSpPr>
          <p:nvPr>
            <p:ph type="body" idx="1"/>
          </p:nvPr>
        </p:nvSpPr>
        <p:spPr>
          <a:xfrm>
            <a:off x="505425" y="1825625"/>
            <a:ext cx="10515600" cy="3501749"/>
          </a:xfrm>
          <a:prstGeom prst="rect">
            <a:avLst/>
          </a:prstGeom>
          <a:noFill/>
          <a:ln>
            <a:noFill/>
          </a:ln>
        </p:spPr>
        <p:txBody>
          <a:bodyPr spcFirstLastPara="1" wrap="square" lIns="91425" tIns="45700" rIns="91425" bIns="45700" anchor="t" anchorCtr="0">
            <a:normAutofit/>
          </a:bodyPr>
          <a:lstStyle/>
          <a:p>
            <a:pPr>
              <a:lnSpc>
                <a:spcPct val="150000"/>
              </a:lnSpc>
              <a:buFont typeface="+mj-lt"/>
              <a:buAutoNum type="arabicPeriod"/>
            </a:pPr>
            <a:r>
              <a:rPr lang="en-GB" sz="1600" b="1" u="sng" dirty="0" err="1"/>
              <a:t>fromList</a:t>
            </a:r>
            <a:r>
              <a:rPr lang="en-GB" sz="1600" b="1" u="sng" dirty="0"/>
              <a:t>()</a:t>
            </a:r>
          </a:p>
          <a:p>
            <a:pPr marL="571500" lvl="1" indent="0">
              <a:lnSpc>
                <a:spcPct val="150000"/>
              </a:lnSpc>
              <a:buNone/>
            </a:pPr>
            <a:r>
              <a:rPr lang="en-GB" sz="1600" dirty="0"/>
              <a:t>The method </a:t>
            </a:r>
            <a:r>
              <a:rPr lang="en-GB" sz="1600" dirty="0" err="1"/>
              <a:t>Channel.fromList</a:t>
            </a:r>
            <a:r>
              <a:rPr lang="en-GB" sz="1600" dirty="0"/>
              <a:t> creates a channel emitting the elements provided by a list object specified as an argument. The main difference between </a:t>
            </a:r>
            <a:r>
              <a:rPr lang="en-GB" sz="1600" dirty="0" err="1"/>
              <a:t>Channel.of</a:t>
            </a:r>
            <a:r>
              <a:rPr lang="en-GB" sz="1600" dirty="0"/>
              <a:t> and </a:t>
            </a:r>
            <a:r>
              <a:rPr lang="en-GB" sz="1600" dirty="0" err="1"/>
              <a:t>Channel.fromList</a:t>
            </a:r>
            <a:r>
              <a:rPr lang="en-GB" sz="1600" dirty="0"/>
              <a:t>, is that </a:t>
            </a:r>
            <a:r>
              <a:rPr lang="en-GB" sz="1600" dirty="0" err="1"/>
              <a:t>Channel.of</a:t>
            </a:r>
            <a:r>
              <a:rPr lang="en-GB" sz="1600" dirty="0"/>
              <a:t> accepts a variable number of arguments, while </a:t>
            </a:r>
            <a:r>
              <a:rPr lang="en-GB" sz="1600" dirty="0" err="1"/>
              <a:t>Channel.fromList</a:t>
            </a:r>
            <a:r>
              <a:rPr lang="en-GB" sz="1600" dirty="0"/>
              <a:t> accepts a list as input.</a:t>
            </a:r>
          </a:p>
          <a:p>
            <a:pPr>
              <a:lnSpc>
                <a:spcPct val="150000"/>
              </a:lnSpc>
              <a:buFont typeface="+mj-lt"/>
              <a:buAutoNum type="arabicPeriod"/>
            </a:pPr>
            <a:r>
              <a:rPr lang="en-GB" sz="1600" b="1" u="sng" dirty="0" err="1"/>
              <a:t>fromPath</a:t>
            </a:r>
            <a:r>
              <a:rPr lang="en-GB" sz="1600" b="1" u="sng" dirty="0"/>
              <a:t>()</a:t>
            </a:r>
            <a:endParaRPr lang="en-GB" sz="1600" dirty="0"/>
          </a:p>
          <a:p>
            <a:pPr marL="571500" lvl="1" indent="0">
              <a:lnSpc>
                <a:spcPct val="150000"/>
              </a:lnSpc>
              <a:buNone/>
            </a:pPr>
            <a:r>
              <a:rPr lang="en-GB" sz="1600" dirty="0"/>
              <a:t>The </a:t>
            </a:r>
            <a:r>
              <a:rPr lang="en-GB" sz="1600" dirty="0" err="1"/>
              <a:t>fromPath</a:t>
            </a:r>
            <a:r>
              <a:rPr lang="en-GB" sz="1600" dirty="0"/>
              <a:t> factory method creates a queue channel emitting one or more files matching the specified glob pattern.</a:t>
            </a:r>
          </a:p>
          <a:p>
            <a:pPr marL="114300" indent="0">
              <a:lnSpc>
                <a:spcPct val="150000"/>
              </a:lnSpc>
              <a:buNone/>
            </a:pPr>
            <a:endParaRPr lang="en-GB" sz="1600" b="1" u="sng" dirty="0"/>
          </a:p>
          <a:p>
            <a:pPr marL="114300" indent="0">
              <a:lnSpc>
                <a:spcPct val="150000"/>
              </a:lnSpc>
              <a:buNone/>
            </a:pPr>
            <a:endParaRPr lang="en-GB" sz="1600" b="1" u="sng" dirty="0"/>
          </a:p>
        </p:txBody>
      </p:sp>
    </p:spTree>
    <p:extLst>
      <p:ext uri="{BB962C8B-B14F-4D97-AF65-F5344CB8AC3E}">
        <p14:creationId xmlns:p14="http://schemas.microsoft.com/office/powerpoint/2010/main" val="1881847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b="1" dirty="0">
                <a:effectLst/>
              </a:rPr>
              <a:t>Channel factories</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9" name="Google Shape;64;p2">
            <a:extLst>
              <a:ext uri="{FF2B5EF4-FFF2-40B4-BE49-F238E27FC236}">
                <a16:creationId xmlns:a16="http://schemas.microsoft.com/office/drawing/2014/main" id="{793CF602-A9A3-EECC-4B50-0B7EC5A617A9}"/>
              </a:ext>
            </a:extLst>
          </p:cNvPr>
          <p:cNvSpPr txBox="1">
            <a:spLocks noGrp="1"/>
          </p:cNvSpPr>
          <p:nvPr>
            <p:ph type="body" idx="1"/>
          </p:nvPr>
        </p:nvSpPr>
        <p:spPr>
          <a:xfrm>
            <a:off x="505425" y="1825625"/>
            <a:ext cx="10515600" cy="4408198"/>
          </a:xfrm>
          <a:prstGeom prst="rect">
            <a:avLst/>
          </a:prstGeom>
          <a:noFill/>
          <a:ln>
            <a:noFill/>
          </a:ln>
        </p:spPr>
        <p:txBody>
          <a:bodyPr spcFirstLastPara="1" wrap="square" lIns="91425" tIns="45700" rIns="91425" bIns="45700" anchor="t" anchorCtr="0">
            <a:normAutofit fontScale="85000" lnSpcReduction="20000"/>
          </a:bodyPr>
          <a:lstStyle/>
          <a:p>
            <a:pPr marL="114300" indent="0">
              <a:lnSpc>
                <a:spcPct val="150000"/>
              </a:lnSpc>
              <a:buNone/>
            </a:pPr>
            <a:r>
              <a:rPr lang="en-GB" sz="1600" b="1" u="sng" dirty="0"/>
              <a:t>2.   </a:t>
            </a:r>
            <a:r>
              <a:rPr lang="en-GB" sz="1600" b="1" u="sng" dirty="0" err="1"/>
              <a:t>fromPath</a:t>
            </a:r>
            <a:r>
              <a:rPr lang="en-GB" sz="1600" b="1" u="sng" dirty="0"/>
              <a:t>()</a:t>
            </a:r>
            <a:endParaRPr lang="en-GB" sz="1600" dirty="0"/>
          </a:p>
          <a:p>
            <a:pPr marL="571500" lvl="1" indent="0">
              <a:lnSpc>
                <a:spcPct val="150000"/>
              </a:lnSpc>
              <a:buNone/>
            </a:pPr>
            <a:r>
              <a:rPr lang="en-GB" sz="1600" dirty="0"/>
              <a:t>The </a:t>
            </a:r>
            <a:r>
              <a:rPr lang="en-GB" sz="1600" dirty="0" err="1"/>
              <a:t>fromPath</a:t>
            </a:r>
            <a:r>
              <a:rPr lang="en-GB" sz="1600" dirty="0"/>
              <a:t> factory method creates a queue channel emitting one or more files matching the specified glob pattern.</a:t>
            </a:r>
          </a:p>
          <a:p>
            <a:pPr marL="571500" lvl="1" indent="0">
              <a:lnSpc>
                <a:spcPct val="150000"/>
              </a:lnSpc>
              <a:buNone/>
            </a:pPr>
            <a:endParaRPr lang="en-GB" sz="1600" dirty="0"/>
          </a:p>
          <a:p>
            <a:pPr algn="l">
              <a:lnSpc>
                <a:spcPct val="110000"/>
              </a:lnSpc>
              <a:buFont typeface="Arial" panose="020B0604020202020204" pitchFamily="34" charset="0"/>
              <a:buChar char="•"/>
            </a:pPr>
            <a:r>
              <a:rPr lang="en-GB" sz="1600" b="1" dirty="0"/>
              <a:t>glob</a:t>
            </a:r>
            <a:r>
              <a:rPr lang="en-GB" sz="1600" dirty="0"/>
              <a:t>: When set to true, special characters (*, ?, [], and {}) are interpreted as wildcards for </a:t>
            </a:r>
            <a:r>
              <a:rPr lang="en-GB" sz="1600" dirty="0" err="1"/>
              <a:t>globbing</a:t>
            </a:r>
            <a:r>
              <a:rPr lang="en-GB" sz="1600" dirty="0"/>
              <a:t> patterns, otherwise they are treated as normal characters. Default value is true.</a:t>
            </a:r>
          </a:p>
          <a:p>
            <a:pPr algn="l">
              <a:lnSpc>
                <a:spcPct val="110000"/>
              </a:lnSpc>
              <a:buFont typeface="Arial" panose="020B0604020202020204" pitchFamily="34" charset="0"/>
              <a:buChar char="•"/>
            </a:pPr>
            <a:r>
              <a:rPr lang="en-GB" sz="1600" b="1" dirty="0"/>
              <a:t>type</a:t>
            </a:r>
            <a:r>
              <a:rPr lang="en-GB" sz="1600" dirty="0"/>
              <a:t>: Determines the type of path that should be returned, it can be "file", "</a:t>
            </a:r>
            <a:r>
              <a:rPr lang="en-GB" sz="1600" dirty="0" err="1"/>
              <a:t>dir</a:t>
            </a:r>
            <a:r>
              <a:rPr lang="en-GB" sz="1600" dirty="0"/>
              <a:t>" or "any". Default value is "file".</a:t>
            </a:r>
          </a:p>
          <a:p>
            <a:pPr algn="l">
              <a:lnSpc>
                <a:spcPct val="110000"/>
              </a:lnSpc>
              <a:buFont typeface="Arial" panose="020B0604020202020204" pitchFamily="34" charset="0"/>
              <a:buChar char="•"/>
            </a:pPr>
            <a:r>
              <a:rPr lang="en-GB" sz="1600" b="1" dirty="0"/>
              <a:t>hidden</a:t>
            </a:r>
            <a:r>
              <a:rPr lang="en-GB" sz="1600" dirty="0"/>
              <a:t>: When set to true, includes hidden files in the resulting paths. Default value is false.</a:t>
            </a:r>
          </a:p>
          <a:p>
            <a:pPr algn="l">
              <a:lnSpc>
                <a:spcPct val="110000"/>
              </a:lnSpc>
              <a:buFont typeface="Arial" panose="020B0604020202020204" pitchFamily="34" charset="0"/>
              <a:buChar char="•"/>
            </a:pPr>
            <a:r>
              <a:rPr lang="en-GB" sz="1600" b="1" dirty="0" err="1"/>
              <a:t>maxDepth</a:t>
            </a:r>
            <a:r>
              <a:rPr lang="en-GB" sz="1600" dirty="0"/>
              <a:t>: Sets the maximum number of directory levels to visit during directory tree traversal. Default value is no limit.</a:t>
            </a:r>
          </a:p>
          <a:p>
            <a:pPr algn="l">
              <a:lnSpc>
                <a:spcPct val="110000"/>
              </a:lnSpc>
              <a:buFont typeface="Arial" panose="020B0604020202020204" pitchFamily="34" charset="0"/>
              <a:buChar char="•"/>
            </a:pPr>
            <a:r>
              <a:rPr lang="en-GB" sz="1600" b="1" dirty="0" err="1"/>
              <a:t>followLinks</a:t>
            </a:r>
            <a:r>
              <a:rPr lang="en-GB" sz="1600" dirty="0"/>
              <a:t>: When set to true, symbolic links are followed during directory tree traversal. Default value is true.</a:t>
            </a:r>
          </a:p>
          <a:p>
            <a:pPr algn="l">
              <a:lnSpc>
                <a:spcPct val="110000"/>
              </a:lnSpc>
              <a:buFont typeface="Arial" panose="020B0604020202020204" pitchFamily="34" charset="0"/>
              <a:buChar char="•"/>
            </a:pPr>
            <a:r>
              <a:rPr lang="en-GB" sz="1600" b="1" dirty="0"/>
              <a:t>relative</a:t>
            </a:r>
            <a:r>
              <a:rPr lang="en-GB" sz="1600" dirty="0"/>
              <a:t>: When set to true, return paths are relative to the top-most common directory. Default value is false.</a:t>
            </a:r>
          </a:p>
          <a:p>
            <a:pPr algn="l">
              <a:lnSpc>
                <a:spcPct val="110000"/>
              </a:lnSpc>
              <a:buFont typeface="Arial" panose="020B0604020202020204" pitchFamily="34" charset="0"/>
              <a:buChar char="•"/>
            </a:pPr>
            <a:r>
              <a:rPr lang="en-GB" sz="1600" b="1" dirty="0" err="1"/>
              <a:t>checkIfExists</a:t>
            </a:r>
            <a:r>
              <a:rPr lang="en-GB" sz="1600" dirty="0"/>
              <a:t>: When set to true, throws an exception when the specified path does not exist in the file system. Default value is false.</a:t>
            </a:r>
          </a:p>
          <a:p>
            <a:pPr marL="571500" lvl="1" indent="0">
              <a:lnSpc>
                <a:spcPct val="110000"/>
              </a:lnSpc>
              <a:buNone/>
            </a:pPr>
            <a:endParaRPr lang="en-GB" sz="1600" dirty="0"/>
          </a:p>
          <a:p>
            <a:pPr marL="571500" lvl="1" indent="0">
              <a:lnSpc>
                <a:spcPct val="150000"/>
              </a:lnSpc>
              <a:buNone/>
            </a:pPr>
            <a:endParaRPr lang="en-GB" sz="1600" dirty="0"/>
          </a:p>
          <a:p>
            <a:pPr marL="114300" indent="0">
              <a:lnSpc>
                <a:spcPct val="150000"/>
              </a:lnSpc>
              <a:buNone/>
            </a:pPr>
            <a:endParaRPr lang="en-GB" sz="1600" b="1" u="sng" dirty="0"/>
          </a:p>
          <a:p>
            <a:pPr marL="114300" indent="0">
              <a:lnSpc>
                <a:spcPct val="150000"/>
              </a:lnSpc>
              <a:buNone/>
            </a:pPr>
            <a:endParaRPr lang="en-GB" sz="1600" b="1" u="sng" dirty="0"/>
          </a:p>
        </p:txBody>
      </p:sp>
    </p:spTree>
    <p:extLst>
      <p:ext uri="{BB962C8B-B14F-4D97-AF65-F5344CB8AC3E}">
        <p14:creationId xmlns:p14="http://schemas.microsoft.com/office/powerpoint/2010/main" val="1250953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b="1" dirty="0">
                <a:solidFill>
                  <a:srgbClr val="333333"/>
                </a:solidFill>
                <a:effectLst/>
              </a:rPr>
              <a:t>What </a:t>
            </a:r>
            <a:r>
              <a:rPr lang="en-GB" b="1" i="1" dirty="0">
                <a:solidFill>
                  <a:srgbClr val="333333"/>
                </a:solidFill>
                <a:effectLst/>
              </a:rPr>
              <a:t>Is</a:t>
            </a:r>
            <a:r>
              <a:rPr lang="en-GB" b="1" dirty="0">
                <a:solidFill>
                  <a:srgbClr val="333333"/>
                </a:solidFill>
                <a:effectLst/>
              </a:rPr>
              <a:t> a Glob?</a:t>
            </a:r>
            <a:endParaRPr lang="en-GB" b="1" dirty="0">
              <a:effectLst/>
            </a:endParaRP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4" name="Text Placeholder 3">
            <a:extLst>
              <a:ext uri="{FF2B5EF4-FFF2-40B4-BE49-F238E27FC236}">
                <a16:creationId xmlns:a16="http://schemas.microsoft.com/office/drawing/2014/main" id="{4CA05834-B974-654B-3231-528B06E2F9A1}"/>
              </a:ext>
            </a:extLst>
          </p:cNvPr>
          <p:cNvSpPr>
            <a:spLocks noGrp="1"/>
          </p:cNvSpPr>
          <p:nvPr>
            <p:ph type="body" idx="1"/>
          </p:nvPr>
        </p:nvSpPr>
        <p:spPr>
          <a:xfrm>
            <a:off x="505425" y="1825626"/>
            <a:ext cx="10515600" cy="510807"/>
          </a:xfrm>
        </p:spPr>
        <p:txBody>
          <a:bodyPr>
            <a:normAutofit/>
          </a:bodyPr>
          <a:lstStyle/>
          <a:p>
            <a:pPr marL="114300" indent="0">
              <a:buNone/>
            </a:pPr>
            <a:r>
              <a:rPr lang="en-GB" sz="1800" dirty="0">
                <a:solidFill>
                  <a:srgbClr val="000000"/>
                </a:solidFill>
                <a:effectLst/>
              </a:rPr>
              <a:t>A glob pattern is specified as a string and is matched against other strings</a:t>
            </a:r>
            <a:endParaRPr lang="en-GB" sz="1800" dirty="0"/>
          </a:p>
        </p:txBody>
      </p:sp>
      <p:pic>
        <p:nvPicPr>
          <p:cNvPr id="11" name="Picture 10">
            <a:extLst>
              <a:ext uri="{FF2B5EF4-FFF2-40B4-BE49-F238E27FC236}">
                <a16:creationId xmlns:a16="http://schemas.microsoft.com/office/drawing/2014/main" id="{3CEB1C01-6F00-0A08-ABCE-B1CA08E29FEA}"/>
              </a:ext>
            </a:extLst>
          </p:cNvPr>
          <p:cNvPicPr>
            <a:picLocks noChangeAspect="1"/>
          </p:cNvPicPr>
          <p:nvPr/>
        </p:nvPicPr>
        <p:blipFill>
          <a:blip r:embed="rId5"/>
          <a:stretch>
            <a:fillRect/>
          </a:stretch>
        </p:blipFill>
        <p:spPr>
          <a:xfrm>
            <a:off x="505425" y="2336433"/>
            <a:ext cx="10689986" cy="3897390"/>
          </a:xfrm>
          <a:prstGeom prst="rect">
            <a:avLst/>
          </a:prstGeom>
        </p:spPr>
      </p:pic>
    </p:spTree>
    <p:extLst>
      <p:ext uri="{BB962C8B-B14F-4D97-AF65-F5344CB8AC3E}">
        <p14:creationId xmlns:p14="http://schemas.microsoft.com/office/powerpoint/2010/main" val="1996414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b="1" dirty="0">
                <a:solidFill>
                  <a:srgbClr val="333333"/>
                </a:solidFill>
                <a:effectLst/>
              </a:rPr>
              <a:t>What </a:t>
            </a:r>
            <a:r>
              <a:rPr lang="en-GB" b="1" i="1" dirty="0">
                <a:solidFill>
                  <a:srgbClr val="333333"/>
                </a:solidFill>
                <a:effectLst/>
              </a:rPr>
              <a:t>Is</a:t>
            </a:r>
            <a:r>
              <a:rPr lang="en-GB" b="1" dirty="0">
                <a:solidFill>
                  <a:srgbClr val="333333"/>
                </a:solidFill>
                <a:effectLst/>
              </a:rPr>
              <a:t> a Glob?</a:t>
            </a:r>
            <a:endParaRPr lang="en-GB" b="1" dirty="0">
              <a:effectLst/>
            </a:endParaRP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4" name="Text Placeholder 3">
            <a:extLst>
              <a:ext uri="{FF2B5EF4-FFF2-40B4-BE49-F238E27FC236}">
                <a16:creationId xmlns:a16="http://schemas.microsoft.com/office/drawing/2014/main" id="{4CA05834-B974-654B-3231-528B06E2F9A1}"/>
              </a:ext>
            </a:extLst>
          </p:cNvPr>
          <p:cNvSpPr>
            <a:spLocks noGrp="1"/>
          </p:cNvSpPr>
          <p:nvPr>
            <p:ph type="body" idx="1"/>
          </p:nvPr>
        </p:nvSpPr>
        <p:spPr>
          <a:xfrm>
            <a:off x="505425" y="1825626"/>
            <a:ext cx="10515600" cy="510807"/>
          </a:xfrm>
        </p:spPr>
        <p:txBody>
          <a:bodyPr>
            <a:normAutofit/>
          </a:bodyPr>
          <a:lstStyle/>
          <a:p>
            <a:pPr marL="114300" indent="0">
              <a:buNone/>
            </a:pPr>
            <a:r>
              <a:rPr lang="en-GB" sz="1800" dirty="0">
                <a:solidFill>
                  <a:srgbClr val="000000"/>
                </a:solidFill>
                <a:effectLst/>
              </a:rPr>
              <a:t>A glob pattern is specified as a string and is matched against other strings</a:t>
            </a:r>
            <a:endParaRPr lang="en-GB" sz="1800" dirty="0"/>
          </a:p>
        </p:txBody>
      </p:sp>
      <p:pic>
        <p:nvPicPr>
          <p:cNvPr id="3" name="Picture 2">
            <a:extLst>
              <a:ext uri="{FF2B5EF4-FFF2-40B4-BE49-F238E27FC236}">
                <a16:creationId xmlns:a16="http://schemas.microsoft.com/office/drawing/2014/main" id="{B8479520-BFBD-E3F8-0578-A3FD41C8573A}"/>
              </a:ext>
            </a:extLst>
          </p:cNvPr>
          <p:cNvPicPr>
            <a:picLocks noChangeAspect="1"/>
          </p:cNvPicPr>
          <p:nvPr/>
        </p:nvPicPr>
        <p:blipFill>
          <a:blip r:embed="rId5"/>
          <a:stretch>
            <a:fillRect/>
          </a:stretch>
        </p:blipFill>
        <p:spPr>
          <a:xfrm>
            <a:off x="627379" y="2524209"/>
            <a:ext cx="10735035" cy="2610505"/>
          </a:xfrm>
          <a:prstGeom prst="rect">
            <a:avLst/>
          </a:prstGeom>
        </p:spPr>
      </p:pic>
      <p:sp>
        <p:nvSpPr>
          <p:cNvPr id="5" name="TextBox 4">
            <a:extLst>
              <a:ext uri="{FF2B5EF4-FFF2-40B4-BE49-F238E27FC236}">
                <a16:creationId xmlns:a16="http://schemas.microsoft.com/office/drawing/2014/main" id="{D674330D-8A2D-9ECE-4D27-77C4B84321A2}"/>
              </a:ext>
            </a:extLst>
          </p:cNvPr>
          <p:cNvSpPr txBox="1"/>
          <p:nvPr/>
        </p:nvSpPr>
        <p:spPr>
          <a:xfrm>
            <a:off x="10446688" y="6046047"/>
            <a:ext cx="1546529" cy="375552"/>
          </a:xfrm>
          <a:prstGeom prst="rect">
            <a:avLst/>
          </a:prstGeom>
          <a:noFill/>
        </p:spPr>
        <p:txBody>
          <a:bodyPr wrap="square">
            <a:spAutoFit/>
          </a:bodyPr>
          <a:lstStyle/>
          <a:p>
            <a:pPr marL="114300" indent="0">
              <a:lnSpc>
                <a:spcPct val="150000"/>
              </a:lnSpc>
              <a:buNone/>
            </a:pPr>
            <a:r>
              <a:rPr lang="en-GB" sz="1400" dirty="0">
                <a:hlinkClick r:id="rId6"/>
              </a:rPr>
              <a:t>Channel4.nf</a:t>
            </a:r>
            <a:endParaRPr lang="en-GB" sz="1400" dirty="0"/>
          </a:p>
        </p:txBody>
      </p:sp>
    </p:spTree>
    <p:extLst>
      <p:ext uri="{BB962C8B-B14F-4D97-AF65-F5344CB8AC3E}">
        <p14:creationId xmlns:p14="http://schemas.microsoft.com/office/powerpoint/2010/main" val="2579033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Channel factories</a:t>
            </a:r>
            <a:endParaRPr lang="en-GB" dirty="0"/>
          </a:p>
        </p:txBody>
      </p:sp>
      <p:sp>
        <p:nvSpPr>
          <p:cNvPr id="3" name="Text Placeholder 2">
            <a:extLst>
              <a:ext uri="{FF2B5EF4-FFF2-40B4-BE49-F238E27FC236}">
                <a16:creationId xmlns:a16="http://schemas.microsoft.com/office/drawing/2014/main" id="{359E10C3-C9A2-B67E-CF6A-DD4527622765}"/>
              </a:ext>
            </a:extLst>
          </p:cNvPr>
          <p:cNvSpPr>
            <a:spLocks noGrp="1"/>
          </p:cNvSpPr>
          <p:nvPr>
            <p:ph type="body" idx="1"/>
          </p:nvPr>
        </p:nvSpPr>
        <p:spPr>
          <a:xfrm>
            <a:off x="505425" y="1825625"/>
            <a:ext cx="10515600" cy="4694445"/>
          </a:xfrm>
        </p:spPr>
        <p:txBody>
          <a:bodyPr>
            <a:normAutofit/>
          </a:bodyPr>
          <a:lstStyle/>
          <a:p>
            <a:pPr algn="l">
              <a:buAutoNum type="arabicPeriod" startAt="3"/>
            </a:pPr>
            <a:r>
              <a:rPr lang="en-GB" sz="1600" b="1" u="sng" dirty="0" err="1"/>
              <a:t>fromFilePairs</a:t>
            </a:r>
            <a:r>
              <a:rPr lang="en-GB" sz="1600" b="1" u="sng" dirty="0"/>
              <a:t>()</a:t>
            </a:r>
          </a:p>
          <a:p>
            <a:pPr marL="571500" lvl="1" indent="0">
              <a:buNone/>
            </a:pPr>
            <a:r>
              <a:rPr lang="en-GB" sz="1600" dirty="0"/>
              <a:t>The </a:t>
            </a:r>
            <a:r>
              <a:rPr lang="en-GB" sz="1600" b="1" dirty="0" err="1"/>
              <a:t>fromFilePairs</a:t>
            </a:r>
            <a:r>
              <a:rPr lang="en-GB" sz="1600" dirty="0"/>
              <a:t> method creates a channel emitting the file pairs matching a glob pattern provided by the user. The matching files are emitted as tuples, in which the first element is the grouping key of the matching pair and the second element is the list of files (sorted in lexicographical order).</a:t>
            </a:r>
          </a:p>
          <a:p>
            <a:pPr marL="571500" lvl="1" indent="0">
              <a:buNone/>
            </a:pPr>
            <a:endParaRPr lang="en-GB" sz="1600" dirty="0"/>
          </a:p>
          <a:p>
            <a:pPr lvl="1">
              <a:buFont typeface="Arial" panose="020B0604020202020204" pitchFamily="34" charset="0"/>
              <a:buChar char="•"/>
            </a:pPr>
            <a:r>
              <a:rPr lang="en-GB" sz="1600" b="1" dirty="0"/>
              <a:t>type</a:t>
            </a:r>
            <a:r>
              <a:rPr lang="en-GB" sz="1600" dirty="0"/>
              <a:t>: Type of paths returned, either file, </a:t>
            </a:r>
            <a:r>
              <a:rPr lang="en-GB" sz="1600" dirty="0" err="1"/>
              <a:t>dir</a:t>
            </a:r>
            <a:r>
              <a:rPr lang="en-GB" sz="1600" dirty="0"/>
              <a:t> or any (default: file)</a:t>
            </a:r>
          </a:p>
          <a:p>
            <a:pPr lvl="1">
              <a:buFont typeface="Arial" panose="020B0604020202020204" pitchFamily="34" charset="0"/>
              <a:buChar char="•"/>
            </a:pPr>
            <a:r>
              <a:rPr lang="en-GB" sz="1600" b="1" dirty="0"/>
              <a:t>hidden</a:t>
            </a:r>
            <a:r>
              <a:rPr lang="en-GB" sz="1600" dirty="0"/>
              <a:t>: When true includes hidden files in the resulting paths (default: false)</a:t>
            </a:r>
          </a:p>
          <a:p>
            <a:pPr lvl="1">
              <a:buFont typeface="Arial" panose="020B0604020202020204" pitchFamily="34" charset="0"/>
              <a:buChar char="•"/>
            </a:pPr>
            <a:r>
              <a:rPr lang="en-GB" sz="1600" b="1" dirty="0" err="1"/>
              <a:t>maxDepth</a:t>
            </a:r>
            <a:r>
              <a:rPr lang="en-GB" sz="1600" dirty="0"/>
              <a:t>: Maximum number of directory levels to visit (default: no limit)</a:t>
            </a:r>
          </a:p>
          <a:p>
            <a:pPr lvl="1">
              <a:buFont typeface="Arial" panose="020B0604020202020204" pitchFamily="34" charset="0"/>
              <a:buChar char="•"/>
            </a:pPr>
            <a:r>
              <a:rPr lang="en-GB" sz="1600" b="1" dirty="0" err="1"/>
              <a:t>followLinks</a:t>
            </a:r>
            <a:r>
              <a:rPr lang="en-GB" sz="1600" dirty="0"/>
              <a:t>: When true symbolic links are followed during directory tree traversal, otherwise they are managed as files (default: true)</a:t>
            </a:r>
          </a:p>
          <a:p>
            <a:pPr lvl="1">
              <a:buFont typeface="Arial" panose="020B0604020202020204" pitchFamily="34" charset="0"/>
              <a:buChar char="•"/>
            </a:pPr>
            <a:r>
              <a:rPr lang="en-GB" sz="1600" b="1" dirty="0"/>
              <a:t>size</a:t>
            </a:r>
            <a:r>
              <a:rPr lang="en-GB" sz="1600" dirty="0"/>
              <a:t>: Defines the number of files each emitted item is expected to hold (default: 2). Set to -1 for any.</a:t>
            </a:r>
          </a:p>
          <a:p>
            <a:pPr lvl="1">
              <a:buFont typeface="Arial" panose="020B0604020202020204" pitchFamily="34" charset="0"/>
              <a:buChar char="•"/>
            </a:pPr>
            <a:r>
              <a:rPr lang="en-GB" sz="1600" b="1" dirty="0"/>
              <a:t>flat</a:t>
            </a:r>
            <a:r>
              <a:rPr lang="en-GB" sz="1600" dirty="0"/>
              <a:t>: When true the matching files are produced as sole elements in the emitted tuples (default: false).</a:t>
            </a:r>
          </a:p>
          <a:p>
            <a:pPr lvl="1">
              <a:buFont typeface="Arial" panose="020B0604020202020204" pitchFamily="34" charset="0"/>
              <a:buChar char="•"/>
            </a:pPr>
            <a:r>
              <a:rPr lang="en-GB" sz="1600" b="1" dirty="0" err="1"/>
              <a:t>checkIfExists</a:t>
            </a:r>
            <a:r>
              <a:rPr lang="en-GB" sz="1600" dirty="0"/>
              <a:t>: When true, it throws an exception of the specified path that does not exist in the file system (default: false)</a:t>
            </a:r>
          </a:p>
          <a:p>
            <a:pPr marL="571500" lvl="1" indent="0">
              <a:buNone/>
            </a:pPr>
            <a:endParaRPr lang="en-GB" sz="1600" dirty="0"/>
          </a:p>
        </p:txBody>
      </p:sp>
      <p:sp>
        <p:nvSpPr>
          <p:cNvPr id="4" name="TextBox 3">
            <a:extLst>
              <a:ext uri="{FF2B5EF4-FFF2-40B4-BE49-F238E27FC236}">
                <a16:creationId xmlns:a16="http://schemas.microsoft.com/office/drawing/2014/main" id="{698EB9E7-EC06-9110-7F5B-05C1BEB07408}"/>
              </a:ext>
            </a:extLst>
          </p:cNvPr>
          <p:cNvSpPr txBox="1"/>
          <p:nvPr/>
        </p:nvSpPr>
        <p:spPr>
          <a:xfrm>
            <a:off x="10446688" y="6046047"/>
            <a:ext cx="1546529" cy="375552"/>
          </a:xfrm>
          <a:prstGeom prst="rect">
            <a:avLst/>
          </a:prstGeom>
          <a:noFill/>
        </p:spPr>
        <p:txBody>
          <a:bodyPr wrap="square">
            <a:spAutoFit/>
          </a:bodyPr>
          <a:lstStyle/>
          <a:p>
            <a:pPr marL="114300" indent="0">
              <a:lnSpc>
                <a:spcPct val="150000"/>
              </a:lnSpc>
              <a:buNone/>
            </a:pPr>
            <a:r>
              <a:rPr lang="en-GB" sz="1400" dirty="0">
                <a:hlinkClick r:id="rId2"/>
              </a:rPr>
              <a:t>Channel5.nf</a:t>
            </a:r>
            <a:endParaRPr lang="en-GB" sz="1400" dirty="0"/>
          </a:p>
        </p:txBody>
      </p:sp>
      <p:pic>
        <p:nvPicPr>
          <p:cNvPr id="5" name="Google Shape;67;p2">
            <a:extLst>
              <a:ext uri="{FF2B5EF4-FFF2-40B4-BE49-F238E27FC236}">
                <a16:creationId xmlns:a16="http://schemas.microsoft.com/office/drawing/2014/main" id="{72E42772-A5C6-84C6-D70E-23C033B8BE3B}"/>
              </a:ext>
            </a:extLst>
          </p:cNvPr>
          <p:cNvPicPr preferRelativeResize="0"/>
          <p:nvPr/>
        </p:nvPicPr>
        <p:blipFill rotWithShape="1">
          <a:blip r:embed="rId3">
            <a:alphaModFix/>
          </a:blip>
          <a:srcRect/>
          <a:stretch/>
        </p:blipFill>
        <p:spPr>
          <a:xfrm>
            <a:off x="445671" y="203072"/>
            <a:ext cx="809691" cy="1010110"/>
          </a:xfrm>
          <a:prstGeom prst="rect">
            <a:avLst/>
          </a:prstGeom>
          <a:noFill/>
          <a:ln>
            <a:noFill/>
          </a:ln>
        </p:spPr>
      </p:pic>
    </p:spTree>
    <p:extLst>
      <p:ext uri="{BB962C8B-B14F-4D97-AF65-F5344CB8AC3E}">
        <p14:creationId xmlns:p14="http://schemas.microsoft.com/office/powerpoint/2010/main" val="3519732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Channel and text</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sp>
        <p:nvSpPr>
          <p:cNvPr id="12" name="TextBox 11">
            <a:extLst>
              <a:ext uri="{FF2B5EF4-FFF2-40B4-BE49-F238E27FC236}">
                <a16:creationId xmlns:a16="http://schemas.microsoft.com/office/drawing/2014/main" id="{96E22BD4-0FFA-8C5E-0BB2-51C1E22EFD09}"/>
              </a:ext>
            </a:extLst>
          </p:cNvPr>
          <p:cNvSpPr txBox="1"/>
          <p:nvPr/>
        </p:nvSpPr>
        <p:spPr>
          <a:xfrm>
            <a:off x="552615" y="1853057"/>
            <a:ext cx="10777993" cy="2308324"/>
          </a:xfrm>
          <a:prstGeom prst="rect">
            <a:avLst/>
          </a:prstGeom>
          <a:noFill/>
        </p:spPr>
        <p:txBody>
          <a:bodyPr wrap="square">
            <a:spAutoFit/>
          </a:bodyPr>
          <a:lstStyle/>
          <a:p>
            <a:r>
              <a:rPr lang="en-GB" sz="1600" b="1" dirty="0" err="1">
                <a:solidFill>
                  <a:schemeClr val="dk1"/>
                </a:solidFill>
                <a:latin typeface="Montserrat"/>
                <a:sym typeface="Montserrat"/>
              </a:rPr>
              <a:t>splitText</a:t>
            </a:r>
            <a:r>
              <a:rPr lang="en-GB" sz="1600" b="1" dirty="0">
                <a:solidFill>
                  <a:schemeClr val="dk1"/>
                </a:solidFill>
                <a:latin typeface="Montserrat"/>
                <a:sym typeface="Montserrat"/>
              </a:rPr>
              <a:t>(): </a:t>
            </a:r>
          </a:p>
          <a:p>
            <a:endParaRPr lang="en-GB" sz="1600" dirty="0">
              <a:solidFill>
                <a:schemeClr val="dk1"/>
              </a:solidFill>
              <a:latin typeface="Montserrat"/>
              <a:sym typeface="Montserrat"/>
            </a:endParaRPr>
          </a:p>
          <a:p>
            <a:r>
              <a:rPr lang="en-GB" sz="1600" dirty="0">
                <a:solidFill>
                  <a:schemeClr val="dk1"/>
                </a:solidFill>
                <a:latin typeface="Montserrat"/>
                <a:sym typeface="Montserrat"/>
              </a:rPr>
              <a:t>This method splits the input data into individual lines. By default, it uses the newline character as the delimiter, but you can specify a different delimiter if needed.</a:t>
            </a:r>
          </a:p>
          <a:p>
            <a:endParaRPr lang="en-GB" sz="1600" dirty="0">
              <a:solidFill>
                <a:schemeClr val="dk1"/>
              </a:solidFill>
              <a:latin typeface="Montserrat"/>
              <a:sym typeface="Montserrat"/>
            </a:endParaRPr>
          </a:p>
          <a:p>
            <a:r>
              <a:rPr lang="en-GB" sz="1600" b="1" dirty="0">
                <a:solidFill>
                  <a:schemeClr val="dk1"/>
                </a:solidFill>
                <a:latin typeface="Montserrat"/>
                <a:sym typeface="Montserrat"/>
              </a:rPr>
              <a:t>subscribe():</a:t>
            </a:r>
          </a:p>
          <a:p>
            <a:endParaRPr lang="en-GB" sz="1600" dirty="0">
              <a:solidFill>
                <a:schemeClr val="dk1"/>
              </a:solidFill>
              <a:latin typeface="Montserrat"/>
              <a:sym typeface="Montserrat"/>
            </a:endParaRPr>
          </a:p>
          <a:p>
            <a:r>
              <a:rPr lang="en-GB" sz="1600" dirty="0">
                <a:solidFill>
                  <a:schemeClr val="dk1"/>
                </a:solidFill>
                <a:latin typeface="Montserrat"/>
                <a:sym typeface="Montserrat"/>
              </a:rPr>
              <a:t>The subscribe method allows you to execute a user defined function each time a new value is emitted by the source channel.</a:t>
            </a:r>
          </a:p>
        </p:txBody>
      </p:sp>
      <p:sp>
        <p:nvSpPr>
          <p:cNvPr id="16" name="TextBox 15">
            <a:extLst>
              <a:ext uri="{FF2B5EF4-FFF2-40B4-BE49-F238E27FC236}">
                <a16:creationId xmlns:a16="http://schemas.microsoft.com/office/drawing/2014/main" id="{D097851C-1C95-572D-3614-ADFB37E1FE73}"/>
              </a:ext>
            </a:extLst>
          </p:cNvPr>
          <p:cNvSpPr txBox="1"/>
          <p:nvPr/>
        </p:nvSpPr>
        <p:spPr>
          <a:xfrm>
            <a:off x="10446688" y="6046047"/>
            <a:ext cx="1546529" cy="375552"/>
          </a:xfrm>
          <a:prstGeom prst="rect">
            <a:avLst/>
          </a:prstGeom>
          <a:noFill/>
        </p:spPr>
        <p:txBody>
          <a:bodyPr wrap="square">
            <a:spAutoFit/>
          </a:bodyPr>
          <a:lstStyle/>
          <a:p>
            <a:pPr marL="114300" indent="0">
              <a:lnSpc>
                <a:spcPct val="150000"/>
              </a:lnSpc>
              <a:buNone/>
            </a:pPr>
            <a:r>
              <a:rPr lang="en-GB" sz="1400" dirty="0">
                <a:hlinkClick r:id="rId3"/>
              </a:rPr>
              <a:t>Channel6.nf</a:t>
            </a:r>
            <a:endParaRPr lang="en-GB" sz="1400" dirty="0"/>
          </a:p>
        </p:txBody>
      </p:sp>
    </p:spTree>
    <p:extLst>
      <p:ext uri="{BB962C8B-B14F-4D97-AF65-F5344CB8AC3E}">
        <p14:creationId xmlns:p14="http://schemas.microsoft.com/office/powerpoint/2010/main" val="628341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Closure</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sp>
        <p:nvSpPr>
          <p:cNvPr id="12" name="TextBox 11">
            <a:extLst>
              <a:ext uri="{FF2B5EF4-FFF2-40B4-BE49-F238E27FC236}">
                <a16:creationId xmlns:a16="http://schemas.microsoft.com/office/drawing/2014/main" id="{96E22BD4-0FFA-8C5E-0BB2-51C1E22EFD09}"/>
              </a:ext>
            </a:extLst>
          </p:cNvPr>
          <p:cNvSpPr txBox="1"/>
          <p:nvPr/>
        </p:nvSpPr>
        <p:spPr>
          <a:xfrm>
            <a:off x="552615" y="1853057"/>
            <a:ext cx="10777993" cy="2554545"/>
          </a:xfrm>
          <a:prstGeom prst="rect">
            <a:avLst/>
          </a:prstGeom>
          <a:noFill/>
        </p:spPr>
        <p:txBody>
          <a:bodyPr wrap="square">
            <a:spAutoFit/>
          </a:bodyPr>
          <a:lstStyle/>
          <a:p>
            <a:r>
              <a:rPr lang="en-GB" sz="1600" dirty="0">
                <a:solidFill>
                  <a:schemeClr val="dk1"/>
                </a:solidFill>
                <a:latin typeface="Montserrat"/>
                <a:sym typeface="Montserrat"/>
              </a:rPr>
              <a:t>In programming, a </a:t>
            </a:r>
            <a:r>
              <a:rPr lang="en-GB" sz="1600" b="1" dirty="0">
                <a:solidFill>
                  <a:schemeClr val="dk1"/>
                </a:solidFill>
                <a:latin typeface="Montserrat"/>
                <a:sym typeface="Montserrat"/>
              </a:rPr>
              <a:t>closure</a:t>
            </a:r>
            <a:r>
              <a:rPr lang="en-GB" sz="1600" dirty="0">
                <a:solidFill>
                  <a:schemeClr val="dk1"/>
                </a:solidFill>
                <a:latin typeface="Montserrat"/>
                <a:sym typeface="Montserrat"/>
              </a:rPr>
              <a:t> is a block of code that can be passed around as a value, just like a variable or a function. Closures are often used to define </a:t>
            </a:r>
            <a:r>
              <a:rPr lang="en-GB" sz="1600" dirty="0" err="1">
                <a:solidFill>
                  <a:schemeClr val="dk1"/>
                </a:solidFill>
                <a:latin typeface="Montserrat"/>
                <a:sym typeface="Montserrat"/>
              </a:rPr>
              <a:t>behavior</a:t>
            </a:r>
            <a:r>
              <a:rPr lang="en-GB" sz="1600" dirty="0">
                <a:solidFill>
                  <a:schemeClr val="dk1"/>
                </a:solidFill>
                <a:latin typeface="Montserrat"/>
                <a:sym typeface="Montserrat"/>
              </a:rPr>
              <a:t> that can be executed at a later time, or to encapsulate a set of operations as a single unit.</a:t>
            </a:r>
          </a:p>
          <a:p>
            <a:endParaRPr lang="en-GB" sz="1600" dirty="0">
              <a:solidFill>
                <a:schemeClr val="dk1"/>
              </a:solidFill>
              <a:latin typeface="Montserrat"/>
              <a:sym typeface="Montserrat"/>
            </a:endParaRPr>
          </a:p>
          <a:p>
            <a:r>
              <a:rPr lang="en-GB" sz="1600" dirty="0">
                <a:solidFill>
                  <a:schemeClr val="dk1"/>
                </a:solidFill>
                <a:latin typeface="Montserrat"/>
                <a:sym typeface="Montserrat"/>
              </a:rPr>
              <a:t>In Nextflow, closures are commonly used to define what should happen to each item in a channel as it becomes available</a:t>
            </a:r>
          </a:p>
          <a:p>
            <a:endParaRPr lang="en-GB" sz="1600" dirty="0">
              <a:solidFill>
                <a:schemeClr val="dk1"/>
              </a:solidFill>
              <a:latin typeface="Montserrat"/>
              <a:sym typeface="Montserrat"/>
            </a:endParaRPr>
          </a:p>
          <a:p>
            <a:r>
              <a:rPr lang="en-GB" sz="1600" dirty="0">
                <a:solidFill>
                  <a:schemeClr val="dk1"/>
                </a:solidFill>
                <a:latin typeface="Montserrat"/>
                <a:sym typeface="Montserrat"/>
              </a:rPr>
              <a:t>A closure in Nextflow DSL2 is defined using the following syntax:</a:t>
            </a:r>
          </a:p>
          <a:p>
            <a:endParaRPr lang="en-GB" sz="1600" dirty="0">
              <a:solidFill>
                <a:schemeClr val="dk1"/>
              </a:solidFill>
              <a:latin typeface="Montserrat"/>
              <a:sym typeface="Montserrat"/>
            </a:endParaRPr>
          </a:p>
          <a:p>
            <a:pPr algn="ctr"/>
            <a:r>
              <a:rPr lang="en-GB" sz="1600" b="1" dirty="0">
                <a:solidFill>
                  <a:schemeClr val="dk1"/>
                </a:solidFill>
                <a:latin typeface="Montserrat"/>
                <a:sym typeface="Montserrat"/>
              </a:rPr>
              <a:t>{ arguments -&gt; body }</a:t>
            </a:r>
          </a:p>
        </p:txBody>
      </p:sp>
      <p:sp>
        <p:nvSpPr>
          <p:cNvPr id="16" name="TextBox 15">
            <a:extLst>
              <a:ext uri="{FF2B5EF4-FFF2-40B4-BE49-F238E27FC236}">
                <a16:creationId xmlns:a16="http://schemas.microsoft.com/office/drawing/2014/main" id="{D097851C-1C95-572D-3614-ADFB37E1FE73}"/>
              </a:ext>
            </a:extLst>
          </p:cNvPr>
          <p:cNvSpPr txBox="1"/>
          <p:nvPr/>
        </p:nvSpPr>
        <p:spPr>
          <a:xfrm>
            <a:off x="10446688" y="6046047"/>
            <a:ext cx="1546529" cy="375552"/>
          </a:xfrm>
          <a:prstGeom prst="rect">
            <a:avLst/>
          </a:prstGeom>
          <a:noFill/>
        </p:spPr>
        <p:txBody>
          <a:bodyPr wrap="square">
            <a:spAutoFit/>
          </a:bodyPr>
          <a:lstStyle/>
          <a:p>
            <a:pPr marL="114300" indent="0">
              <a:lnSpc>
                <a:spcPct val="150000"/>
              </a:lnSpc>
              <a:buNone/>
            </a:pPr>
            <a:r>
              <a:rPr lang="en-GB" sz="1400" dirty="0">
                <a:hlinkClick r:id="rId3"/>
              </a:rPr>
              <a:t>Channel7.nf</a:t>
            </a:r>
            <a:endParaRPr lang="en-GB" sz="1400" dirty="0"/>
          </a:p>
        </p:txBody>
      </p:sp>
    </p:spTree>
    <p:extLst>
      <p:ext uri="{BB962C8B-B14F-4D97-AF65-F5344CB8AC3E}">
        <p14:creationId xmlns:p14="http://schemas.microsoft.com/office/powerpoint/2010/main" val="3683200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3"/>
          <p:cNvSpPr txBox="1">
            <a:spLocks noGrp="1"/>
          </p:cNvSpPr>
          <p:nvPr>
            <p:ph type="title"/>
          </p:nvPr>
        </p:nvSpPr>
        <p:spPr>
          <a:xfrm>
            <a:off x="1512600" y="2227225"/>
            <a:ext cx="9166800" cy="1527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ct val="66666"/>
              <a:buNone/>
            </a:pPr>
            <a:r>
              <a:rPr lang="es-ES" dirty="0" err="1"/>
              <a:t>Channels</a:t>
            </a:r>
            <a:endParaRPr dirty="0"/>
          </a:p>
        </p:txBody>
      </p:sp>
      <p:pic>
        <p:nvPicPr>
          <p:cNvPr id="74" name="Google Shape;74;p3"/>
          <p:cNvPicPr preferRelativeResize="0"/>
          <p:nvPr/>
        </p:nvPicPr>
        <p:blipFill rotWithShape="1">
          <a:blip r:embed="rId3">
            <a:alphaModFix amt="21000"/>
          </a:blip>
          <a:srcRect l="22362" t="29489" r="66784" b="27303"/>
          <a:stretch/>
        </p:blipFill>
        <p:spPr>
          <a:xfrm>
            <a:off x="0" y="3040432"/>
            <a:ext cx="2552416" cy="3817568"/>
          </a:xfrm>
          <a:prstGeom prst="rect">
            <a:avLst/>
          </a:prstGeom>
          <a:noFill/>
          <a:ln>
            <a:noFill/>
          </a:ln>
        </p:spPr>
      </p:pic>
      <p:pic>
        <p:nvPicPr>
          <p:cNvPr id="75" name="Google Shape;75;p3"/>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76" name="Google Shape;76;p3"/>
          <p:cNvPicPr preferRelativeResize="0"/>
          <p:nvPr/>
        </p:nvPicPr>
        <p:blipFill rotWithShape="1">
          <a:blip r:embed="rId4">
            <a:alphaModFix/>
          </a:blip>
          <a:srcRect/>
          <a:stretch/>
        </p:blipFill>
        <p:spPr>
          <a:xfrm>
            <a:off x="5691154" y="4077648"/>
            <a:ext cx="809691" cy="1010110"/>
          </a:xfrm>
          <a:prstGeom prst="rect">
            <a:avLst/>
          </a:prstGeom>
          <a:noFill/>
          <a:ln>
            <a:noFill/>
          </a:ln>
        </p:spPr>
      </p:pic>
    </p:spTree>
    <p:extLst>
      <p:ext uri="{BB962C8B-B14F-4D97-AF65-F5344CB8AC3E}">
        <p14:creationId xmlns:p14="http://schemas.microsoft.com/office/powerpoint/2010/main" val="1088243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Closure</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pic>
        <p:nvPicPr>
          <p:cNvPr id="4" name="Picture 3">
            <a:extLst>
              <a:ext uri="{FF2B5EF4-FFF2-40B4-BE49-F238E27FC236}">
                <a16:creationId xmlns:a16="http://schemas.microsoft.com/office/drawing/2014/main" id="{EE7C50FA-6D4A-4A27-FD99-073CF7895048}"/>
              </a:ext>
            </a:extLst>
          </p:cNvPr>
          <p:cNvPicPr>
            <a:picLocks noChangeAspect="1"/>
          </p:cNvPicPr>
          <p:nvPr/>
        </p:nvPicPr>
        <p:blipFill>
          <a:blip r:embed="rId3"/>
          <a:stretch>
            <a:fillRect/>
          </a:stretch>
        </p:blipFill>
        <p:spPr>
          <a:xfrm>
            <a:off x="357012" y="1600062"/>
            <a:ext cx="5738988" cy="1299992"/>
          </a:xfrm>
          <a:prstGeom prst="rect">
            <a:avLst/>
          </a:prstGeom>
        </p:spPr>
      </p:pic>
      <p:sp>
        <p:nvSpPr>
          <p:cNvPr id="9" name="TextBox 8">
            <a:extLst>
              <a:ext uri="{FF2B5EF4-FFF2-40B4-BE49-F238E27FC236}">
                <a16:creationId xmlns:a16="http://schemas.microsoft.com/office/drawing/2014/main" id="{2175CC02-03D3-2D0B-EFE6-275FB12E557D}"/>
              </a:ext>
            </a:extLst>
          </p:cNvPr>
          <p:cNvSpPr txBox="1"/>
          <p:nvPr/>
        </p:nvSpPr>
        <p:spPr>
          <a:xfrm>
            <a:off x="247019" y="3222988"/>
            <a:ext cx="11697962" cy="2893100"/>
          </a:xfrm>
          <a:prstGeom prst="rect">
            <a:avLst/>
          </a:prstGeom>
          <a:noFill/>
        </p:spPr>
        <p:txBody>
          <a:bodyPr wrap="square">
            <a:spAutoFit/>
          </a:bodyPr>
          <a:lstStyle/>
          <a:p>
            <a:r>
              <a:rPr lang="en-GB" b="1" i="1" dirty="0"/>
              <a:t>1 - What trim does?</a:t>
            </a:r>
            <a:endParaRPr lang="en-GB" dirty="0"/>
          </a:p>
          <a:p>
            <a:br>
              <a:rPr lang="en-GB" dirty="0"/>
            </a:br>
            <a:endParaRPr lang="en-GB" dirty="0"/>
          </a:p>
          <a:p>
            <a:pPr algn="l"/>
            <a:r>
              <a:rPr lang="en-GB" dirty="0">
                <a:effectLst/>
              </a:rPr>
              <a:t>The trim method is a built-in function in Groovy (the language used by Nextflow DSL2). It is used to remove whitespace (spaces, tabs, newlines, etc.) from the beginning and end of a string.</a:t>
            </a:r>
            <a:br>
              <a:rPr lang="en-GB" dirty="0"/>
            </a:br>
            <a:endParaRPr lang="en-GB" dirty="0"/>
          </a:p>
          <a:p>
            <a:pPr algn="l"/>
            <a:r>
              <a:rPr lang="en-GB" dirty="0">
                <a:effectLst/>
              </a:rPr>
              <a:t>For example, if we have a string that looks like this:</a:t>
            </a:r>
            <a:br>
              <a:rPr lang="en-GB" dirty="0"/>
            </a:br>
            <a:endParaRPr lang="en-GB" dirty="0"/>
          </a:p>
          <a:p>
            <a:r>
              <a:rPr lang="en-GB" dirty="0">
                <a:solidFill>
                  <a:srgbClr val="333333"/>
                </a:solidFill>
                <a:effectLst/>
                <a:latin typeface="Monaco"/>
              </a:rPr>
              <a:t>" Hello, world! \n"</a:t>
            </a:r>
            <a:br>
              <a:rPr lang="en-GB" dirty="0"/>
            </a:br>
            <a:endParaRPr lang="en-GB" dirty="0"/>
          </a:p>
          <a:p>
            <a:pPr algn="l"/>
            <a:r>
              <a:rPr lang="en-GB" dirty="0">
                <a:effectLst/>
              </a:rPr>
              <a:t>Calling trim() on this string would remove the leading and trailing spaces and newlines, resulting in:</a:t>
            </a:r>
            <a:br>
              <a:rPr lang="en-GB" dirty="0"/>
            </a:br>
            <a:endParaRPr lang="en-GB" dirty="0"/>
          </a:p>
          <a:p>
            <a:r>
              <a:rPr lang="en-GB" dirty="0">
                <a:solidFill>
                  <a:srgbClr val="333333"/>
                </a:solidFill>
                <a:effectLst/>
                <a:latin typeface="Monaco"/>
              </a:rPr>
              <a:t>"Hello, world!"</a:t>
            </a:r>
          </a:p>
        </p:txBody>
      </p:sp>
      <p:pic>
        <p:nvPicPr>
          <p:cNvPr id="10" name="Graphic 9" descr="Confused person">
            <a:extLst>
              <a:ext uri="{FF2B5EF4-FFF2-40B4-BE49-F238E27FC236}">
                <a16:creationId xmlns:a16="http://schemas.microsoft.com/office/drawing/2014/main" id="{97A3450A-8B07-7C12-3688-858CD254B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6452" y="4550269"/>
            <a:ext cx="1783080" cy="1783080"/>
          </a:xfrm>
          <a:prstGeom prst="rect">
            <a:avLst/>
          </a:prstGeom>
        </p:spPr>
      </p:pic>
    </p:spTree>
    <p:extLst>
      <p:ext uri="{BB962C8B-B14F-4D97-AF65-F5344CB8AC3E}">
        <p14:creationId xmlns:p14="http://schemas.microsoft.com/office/powerpoint/2010/main" val="4230014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Closure</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pic>
        <p:nvPicPr>
          <p:cNvPr id="4" name="Picture 3">
            <a:extLst>
              <a:ext uri="{FF2B5EF4-FFF2-40B4-BE49-F238E27FC236}">
                <a16:creationId xmlns:a16="http://schemas.microsoft.com/office/drawing/2014/main" id="{EE7C50FA-6D4A-4A27-FD99-073CF7895048}"/>
              </a:ext>
            </a:extLst>
          </p:cNvPr>
          <p:cNvPicPr>
            <a:picLocks noChangeAspect="1"/>
          </p:cNvPicPr>
          <p:nvPr/>
        </p:nvPicPr>
        <p:blipFill>
          <a:blip r:embed="rId3"/>
          <a:stretch>
            <a:fillRect/>
          </a:stretch>
        </p:blipFill>
        <p:spPr>
          <a:xfrm>
            <a:off x="357012" y="1600062"/>
            <a:ext cx="5738988" cy="1299992"/>
          </a:xfrm>
          <a:prstGeom prst="rect">
            <a:avLst/>
          </a:prstGeom>
        </p:spPr>
      </p:pic>
      <p:pic>
        <p:nvPicPr>
          <p:cNvPr id="10" name="Graphic 9" descr="Confused person">
            <a:extLst>
              <a:ext uri="{FF2B5EF4-FFF2-40B4-BE49-F238E27FC236}">
                <a16:creationId xmlns:a16="http://schemas.microsoft.com/office/drawing/2014/main" id="{97A3450A-8B07-7C12-3688-858CD254B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6452" y="4550269"/>
            <a:ext cx="1783080" cy="1783080"/>
          </a:xfrm>
          <a:prstGeom prst="rect">
            <a:avLst/>
          </a:prstGeom>
        </p:spPr>
      </p:pic>
      <p:sp>
        <p:nvSpPr>
          <p:cNvPr id="8" name="TextBox 7">
            <a:extLst>
              <a:ext uri="{FF2B5EF4-FFF2-40B4-BE49-F238E27FC236}">
                <a16:creationId xmlns:a16="http://schemas.microsoft.com/office/drawing/2014/main" id="{D2393F77-B68D-057D-CC90-B863AB27E25D}"/>
              </a:ext>
            </a:extLst>
          </p:cNvPr>
          <p:cNvSpPr txBox="1"/>
          <p:nvPr/>
        </p:nvSpPr>
        <p:spPr>
          <a:xfrm>
            <a:off x="357012" y="3251428"/>
            <a:ext cx="9645729" cy="2677656"/>
          </a:xfrm>
          <a:prstGeom prst="rect">
            <a:avLst/>
          </a:prstGeom>
          <a:noFill/>
        </p:spPr>
        <p:txBody>
          <a:bodyPr wrap="square">
            <a:spAutoFit/>
          </a:bodyPr>
          <a:lstStyle/>
          <a:p>
            <a:r>
              <a:rPr lang="en-GB" b="1" i="1" dirty="0"/>
              <a:t>2 - How can I increment the value of count</a:t>
            </a:r>
          </a:p>
          <a:p>
            <a:endParaRPr lang="en-GB" dirty="0"/>
          </a:p>
          <a:p>
            <a:r>
              <a:rPr lang="en-GB" dirty="0"/>
              <a:t>To change the incremental value of count in the closure, you can simply add any value you want to count instead of using the ++ operator (plus 1). For example, to increment count by 5 each time, you the example above.</a:t>
            </a:r>
          </a:p>
          <a:p>
            <a:endParaRPr lang="en-GB" dirty="0"/>
          </a:p>
          <a:p>
            <a:r>
              <a:rPr lang="en-GB" dirty="0"/>
              <a:t>```</a:t>
            </a:r>
          </a:p>
          <a:p>
            <a:r>
              <a:rPr lang="en-GB" dirty="0"/>
              <a:t>count = 0 </a:t>
            </a:r>
          </a:p>
          <a:p>
            <a:r>
              <a:rPr lang="en-GB" dirty="0"/>
              <a:t>Channel </a:t>
            </a:r>
          </a:p>
          <a:p>
            <a:r>
              <a:rPr lang="en-GB" dirty="0"/>
              <a:t>  .</a:t>
            </a:r>
            <a:r>
              <a:rPr lang="en-GB" dirty="0" err="1"/>
              <a:t>fromPath</a:t>
            </a:r>
            <a:r>
              <a:rPr lang="en-GB" dirty="0"/>
              <a:t>('data/rand*.txt') </a:t>
            </a:r>
          </a:p>
          <a:p>
            <a:r>
              <a:rPr lang="en-GB" dirty="0"/>
              <a:t>  .</a:t>
            </a:r>
            <a:r>
              <a:rPr lang="en-GB" dirty="0" err="1"/>
              <a:t>splitText</a:t>
            </a:r>
            <a:r>
              <a:rPr lang="en-GB" dirty="0"/>
              <a:t>() </a:t>
            </a:r>
          </a:p>
          <a:p>
            <a:r>
              <a:rPr lang="en-GB" dirty="0"/>
              <a:t>  .view { "${count++}: ${</a:t>
            </a:r>
            <a:r>
              <a:rPr lang="en-GB" dirty="0" err="1"/>
              <a:t>it.toUpperCase</a:t>
            </a:r>
            <a:r>
              <a:rPr lang="en-GB" dirty="0"/>
              <a:t>().trim()}" }</a:t>
            </a:r>
          </a:p>
          <a:p>
            <a:r>
              <a:rPr lang="en-GB" dirty="0"/>
              <a:t>```</a:t>
            </a:r>
          </a:p>
        </p:txBody>
      </p:sp>
    </p:spTree>
    <p:extLst>
      <p:ext uri="{BB962C8B-B14F-4D97-AF65-F5344CB8AC3E}">
        <p14:creationId xmlns:p14="http://schemas.microsoft.com/office/powerpoint/2010/main" val="2305612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Closure</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pic>
        <p:nvPicPr>
          <p:cNvPr id="4" name="Picture 3">
            <a:extLst>
              <a:ext uri="{FF2B5EF4-FFF2-40B4-BE49-F238E27FC236}">
                <a16:creationId xmlns:a16="http://schemas.microsoft.com/office/drawing/2014/main" id="{EE7C50FA-6D4A-4A27-FD99-073CF7895048}"/>
              </a:ext>
            </a:extLst>
          </p:cNvPr>
          <p:cNvPicPr>
            <a:picLocks noChangeAspect="1"/>
          </p:cNvPicPr>
          <p:nvPr/>
        </p:nvPicPr>
        <p:blipFill>
          <a:blip r:embed="rId3"/>
          <a:stretch>
            <a:fillRect/>
          </a:stretch>
        </p:blipFill>
        <p:spPr>
          <a:xfrm>
            <a:off x="357012" y="1600062"/>
            <a:ext cx="5738988" cy="1299992"/>
          </a:xfrm>
          <a:prstGeom prst="rect">
            <a:avLst/>
          </a:prstGeom>
        </p:spPr>
      </p:pic>
      <p:pic>
        <p:nvPicPr>
          <p:cNvPr id="10" name="Graphic 9" descr="Confused person">
            <a:extLst>
              <a:ext uri="{FF2B5EF4-FFF2-40B4-BE49-F238E27FC236}">
                <a16:creationId xmlns:a16="http://schemas.microsoft.com/office/drawing/2014/main" id="{97A3450A-8B07-7C12-3688-858CD254BA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6452" y="4550269"/>
            <a:ext cx="1783080" cy="1783080"/>
          </a:xfrm>
          <a:prstGeom prst="rect">
            <a:avLst/>
          </a:prstGeom>
        </p:spPr>
      </p:pic>
      <p:sp>
        <p:nvSpPr>
          <p:cNvPr id="6" name="TextBox 5">
            <a:extLst>
              <a:ext uri="{FF2B5EF4-FFF2-40B4-BE49-F238E27FC236}">
                <a16:creationId xmlns:a16="http://schemas.microsoft.com/office/drawing/2014/main" id="{9F1C7FCA-6725-9B88-9019-C752AF778A89}"/>
              </a:ext>
            </a:extLst>
          </p:cNvPr>
          <p:cNvSpPr txBox="1"/>
          <p:nvPr/>
        </p:nvSpPr>
        <p:spPr>
          <a:xfrm>
            <a:off x="357011" y="2998841"/>
            <a:ext cx="10536275" cy="3539430"/>
          </a:xfrm>
          <a:prstGeom prst="rect">
            <a:avLst/>
          </a:prstGeom>
          <a:noFill/>
        </p:spPr>
        <p:txBody>
          <a:bodyPr wrap="square">
            <a:spAutoFit/>
          </a:bodyPr>
          <a:lstStyle/>
          <a:p>
            <a:r>
              <a:rPr lang="en-GB" b="1" i="1" dirty="0"/>
              <a:t>3 - it is an standard? I can put another value?</a:t>
            </a:r>
          </a:p>
          <a:p>
            <a:endParaRPr lang="en-GB" dirty="0"/>
          </a:p>
          <a:p>
            <a:r>
              <a:rPr lang="en-GB" dirty="0"/>
              <a:t>The variable</a:t>
            </a:r>
            <a:r>
              <a:rPr lang="en-GB" b="1" dirty="0"/>
              <a:t> it </a:t>
            </a:r>
            <a:r>
              <a:rPr lang="en-GB" dirty="0"/>
              <a:t>is a standard variable name that is commonly used in Groovy to refer to a single value or object that is being processed. In the context of Nextflow, the it variable is used to represent each item in a channel as it becomes available. When you apply a closure to a channel operation like view, it refers to the item in the channel that the closure is being applied to.</a:t>
            </a:r>
          </a:p>
          <a:p>
            <a:endParaRPr lang="en-GB" dirty="0"/>
          </a:p>
          <a:p>
            <a:r>
              <a:rPr lang="en-GB" dirty="0"/>
              <a:t>While it is a convention that is widely used and understood, you are free to use a different variable name if you prefer. </a:t>
            </a:r>
          </a:p>
          <a:p>
            <a:r>
              <a:rPr lang="en-GB" dirty="0"/>
              <a:t>An example of change:</a:t>
            </a:r>
          </a:p>
          <a:p>
            <a:endParaRPr lang="en-GB" dirty="0"/>
          </a:p>
          <a:p>
            <a:r>
              <a:rPr lang="en-GB" dirty="0"/>
              <a:t>```</a:t>
            </a:r>
          </a:p>
          <a:p>
            <a:r>
              <a:rPr lang="en-GB" dirty="0"/>
              <a:t>def count = 0 </a:t>
            </a:r>
          </a:p>
          <a:p>
            <a:r>
              <a:rPr lang="en-GB" dirty="0"/>
              <a:t>Channel </a:t>
            </a:r>
          </a:p>
          <a:p>
            <a:r>
              <a:rPr lang="en-GB" dirty="0"/>
              <a:t>  .</a:t>
            </a:r>
            <a:r>
              <a:rPr lang="en-GB" dirty="0" err="1"/>
              <a:t>fromPath</a:t>
            </a:r>
            <a:r>
              <a:rPr lang="en-GB" dirty="0"/>
              <a:t>('data/rand*.txt') </a:t>
            </a:r>
          </a:p>
          <a:p>
            <a:r>
              <a:rPr lang="en-GB" dirty="0"/>
              <a:t>  .</a:t>
            </a:r>
            <a:r>
              <a:rPr lang="en-GB" dirty="0" err="1"/>
              <a:t>splitText</a:t>
            </a:r>
            <a:r>
              <a:rPr lang="en-GB" dirty="0"/>
              <a:t>() </a:t>
            </a:r>
          </a:p>
          <a:p>
            <a:r>
              <a:rPr lang="en-GB" dirty="0"/>
              <a:t>  .view { row -&gt; "${count += 15}: ${</a:t>
            </a:r>
            <a:r>
              <a:rPr lang="en-GB" dirty="0" err="1"/>
              <a:t>row.toUpperCase</a:t>
            </a:r>
            <a:r>
              <a:rPr lang="en-GB" dirty="0"/>
              <a:t>().trim()}" }</a:t>
            </a:r>
          </a:p>
          <a:p>
            <a:r>
              <a:rPr lang="en-GB" dirty="0"/>
              <a:t>```</a:t>
            </a:r>
          </a:p>
        </p:txBody>
      </p:sp>
    </p:spTree>
    <p:extLst>
      <p:ext uri="{BB962C8B-B14F-4D97-AF65-F5344CB8AC3E}">
        <p14:creationId xmlns:p14="http://schemas.microsoft.com/office/powerpoint/2010/main" val="1346068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a:t>
            </a:r>
            <a:r>
              <a:rPr lang="en-GB" b="1" dirty="0"/>
              <a:t> Dynamic typing</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pic>
        <p:nvPicPr>
          <p:cNvPr id="10" name="Graphic 9" descr="Confused person">
            <a:extLst>
              <a:ext uri="{FF2B5EF4-FFF2-40B4-BE49-F238E27FC236}">
                <a16:creationId xmlns:a16="http://schemas.microsoft.com/office/drawing/2014/main" id="{97A3450A-8B07-7C12-3688-858CD254B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6452" y="4550269"/>
            <a:ext cx="1783080" cy="1783080"/>
          </a:xfrm>
          <a:prstGeom prst="rect">
            <a:avLst/>
          </a:prstGeom>
        </p:spPr>
      </p:pic>
      <p:sp>
        <p:nvSpPr>
          <p:cNvPr id="7" name="TextBox 6">
            <a:extLst>
              <a:ext uri="{FF2B5EF4-FFF2-40B4-BE49-F238E27FC236}">
                <a16:creationId xmlns:a16="http://schemas.microsoft.com/office/drawing/2014/main" id="{1CCBA6C8-CDB2-7D3D-342F-B33542FE960B}"/>
              </a:ext>
            </a:extLst>
          </p:cNvPr>
          <p:cNvSpPr txBox="1"/>
          <p:nvPr/>
        </p:nvSpPr>
        <p:spPr>
          <a:xfrm>
            <a:off x="361783" y="1730972"/>
            <a:ext cx="10833653" cy="307777"/>
          </a:xfrm>
          <a:prstGeom prst="rect">
            <a:avLst/>
          </a:prstGeom>
          <a:noFill/>
        </p:spPr>
        <p:txBody>
          <a:bodyPr wrap="square">
            <a:spAutoFit/>
          </a:bodyPr>
          <a:lstStyle/>
          <a:p>
            <a:r>
              <a:rPr lang="en-GB" b="1" i="1" dirty="0"/>
              <a:t>4 - Can I use things outside channels? </a:t>
            </a:r>
          </a:p>
        </p:txBody>
      </p:sp>
      <p:pic>
        <p:nvPicPr>
          <p:cNvPr id="13" name="Picture 12">
            <a:extLst>
              <a:ext uri="{FF2B5EF4-FFF2-40B4-BE49-F238E27FC236}">
                <a16:creationId xmlns:a16="http://schemas.microsoft.com/office/drawing/2014/main" id="{D17A13B9-9A2D-4F4D-3233-C7FFF299599F}"/>
              </a:ext>
            </a:extLst>
          </p:cNvPr>
          <p:cNvPicPr>
            <a:picLocks noChangeAspect="1"/>
          </p:cNvPicPr>
          <p:nvPr/>
        </p:nvPicPr>
        <p:blipFill>
          <a:blip r:embed="rId5"/>
          <a:stretch>
            <a:fillRect/>
          </a:stretch>
        </p:blipFill>
        <p:spPr>
          <a:xfrm>
            <a:off x="243080" y="2194155"/>
            <a:ext cx="4019579" cy="1304935"/>
          </a:xfrm>
          <a:prstGeom prst="rect">
            <a:avLst/>
          </a:prstGeom>
        </p:spPr>
      </p:pic>
      <p:sp>
        <p:nvSpPr>
          <p:cNvPr id="16" name="TextBox 15">
            <a:extLst>
              <a:ext uri="{FF2B5EF4-FFF2-40B4-BE49-F238E27FC236}">
                <a16:creationId xmlns:a16="http://schemas.microsoft.com/office/drawing/2014/main" id="{3388DB04-AF51-1FA5-240D-29E6748E6DEE}"/>
              </a:ext>
            </a:extLst>
          </p:cNvPr>
          <p:cNvSpPr txBox="1"/>
          <p:nvPr/>
        </p:nvSpPr>
        <p:spPr>
          <a:xfrm>
            <a:off x="243080" y="3429000"/>
            <a:ext cx="10014669" cy="3108543"/>
          </a:xfrm>
          <a:prstGeom prst="rect">
            <a:avLst/>
          </a:prstGeom>
          <a:noFill/>
        </p:spPr>
        <p:txBody>
          <a:bodyPr wrap="square">
            <a:spAutoFit/>
          </a:bodyPr>
          <a:lstStyle/>
          <a:p>
            <a:r>
              <a:rPr lang="en-GB" dirty="0"/>
              <a:t>In Groovy, the def keyword is used to declare a variable without specifying its type. This is known as dynamic typing, and it allows you to create variables without having to worry about the specific data type they will contain.</a:t>
            </a:r>
          </a:p>
          <a:p>
            <a:endParaRPr lang="en-GB" dirty="0"/>
          </a:p>
          <a:p>
            <a:r>
              <a:rPr lang="en-GB" dirty="0"/>
              <a:t>Using def can make your code more concise and easier to read, since you don't have to write out the full type declaration every time you create a variable. It can also make your code more flexible, since you can change the data type of a variable at runtime if needed.</a:t>
            </a:r>
          </a:p>
          <a:p>
            <a:endParaRPr lang="en-GB" dirty="0"/>
          </a:p>
          <a:p>
            <a:r>
              <a:rPr lang="en-GB" dirty="0"/>
              <a:t>In the examples I provided, I used def to declare variables like f, lines, and count. Since the type of these variables is determined by their value (e.g. f is a file object, lines is an array of strings), we don't need to explicitly specify their type using a more specific keyword like String or File.</a:t>
            </a:r>
          </a:p>
          <a:p>
            <a:endParaRPr lang="en-GB" dirty="0"/>
          </a:p>
          <a:p>
            <a:r>
              <a:rPr lang="en-GB" dirty="0"/>
              <a:t>However, it's important to note that dynamic typing can also make your code more error-prone, since it's easier to accidentally assign a value of the wrong type to a variable. In some cases, it may be better to use a more specific type declaration to ensure that your code is as robust as possible.</a:t>
            </a:r>
          </a:p>
        </p:txBody>
      </p:sp>
    </p:spTree>
    <p:extLst>
      <p:ext uri="{BB962C8B-B14F-4D97-AF65-F5344CB8AC3E}">
        <p14:creationId xmlns:p14="http://schemas.microsoft.com/office/powerpoint/2010/main" val="996434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a:t>
            </a:r>
            <a:r>
              <a:rPr lang="en-GB" b="1" dirty="0"/>
              <a:t> </a:t>
            </a:r>
            <a:r>
              <a:rPr lang="en-GB" b="1" dirty="0">
                <a:effectLst/>
              </a:rPr>
              <a:t>Comma separate values</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sp>
        <p:nvSpPr>
          <p:cNvPr id="6" name="TextBox 5">
            <a:extLst>
              <a:ext uri="{FF2B5EF4-FFF2-40B4-BE49-F238E27FC236}">
                <a16:creationId xmlns:a16="http://schemas.microsoft.com/office/drawing/2014/main" id="{666A5E3B-6423-1B20-5FF8-B60336994003}"/>
              </a:ext>
            </a:extLst>
          </p:cNvPr>
          <p:cNvSpPr txBox="1"/>
          <p:nvPr/>
        </p:nvSpPr>
        <p:spPr>
          <a:xfrm>
            <a:off x="431225" y="1864606"/>
            <a:ext cx="10167864" cy="523220"/>
          </a:xfrm>
          <a:prstGeom prst="rect">
            <a:avLst/>
          </a:prstGeom>
          <a:noFill/>
        </p:spPr>
        <p:txBody>
          <a:bodyPr wrap="square">
            <a:spAutoFit/>
          </a:bodyPr>
          <a:lstStyle/>
          <a:p>
            <a:r>
              <a:rPr lang="en-GB" dirty="0"/>
              <a:t>The </a:t>
            </a:r>
            <a:r>
              <a:rPr lang="en-GB" b="1" dirty="0" err="1"/>
              <a:t>splitCsv</a:t>
            </a:r>
            <a:r>
              <a:rPr lang="en-GB" dirty="0"/>
              <a:t> operator is used to parse text data that is in Comma-Separated Value (CSV) format. </a:t>
            </a:r>
          </a:p>
          <a:p>
            <a:endParaRPr lang="en-GB" dirty="0"/>
          </a:p>
        </p:txBody>
      </p:sp>
      <p:sp>
        <p:nvSpPr>
          <p:cNvPr id="9" name="TextBox 8">
            <a:extLst>
              <a:ext uri="{FF2B5EF4-FFF2-40B4-BE49-F238E27FC236}">
                <a16:creationId xmlns:a16="http://schemas.microsoft.com/office/drawing/2014/main" id="{4068988A-8B60-FF1D-A703-0A6340EA5ECC}"/>
              </a:ext>
            </a:extLst>
          </p:cNvPr>
          <p:cNvSpPr txBox="1"/>
          <p:nvPr/>
        </p:nvSpPr>
        <p:spPr>
          <a:xfrm>
            <a:off x="445671" y="2387826"/>
            <a:ext cx="10153418" cy="2677656"/>
          </a:xfrm>
          <a:prstGeom prst="rect">
            <a:avLst/>
          </a:prstGeom>
          <a:noFill/>
        </p:spPr>
        <p:txBody>
          <a:bodyPr wrap="square">
            <a:spAutoFit/>
          </a:bodyPr>
          <a:lstStyle/>
          <a:p>
            <a:pPr algn="l"/>
            <a:r>
              <a:rPr lang="en-GB" u="sng" dirty="0">
                <a:effectLst/>
              </a:rPr>
              <a:t>This operator has the following options:</a:t>
            </a:r>
            <a:endParaRPr lang="en-GB" dirty="0">
              <a:effectLst/>
            </a:endParaRPr>
          </a:p>
          <a:p>
            <a:br>
              <a:rPr lang="en-GB" dirty="0"/>
            </a:br>
            <a:endParaRPr lang="en-GB" dirty="0"/>
          </a:p>
          <a:p>
            <a:pPr>
              <a:buFont typeface="Arial" panose="020B0604020202020204" pitchFamily="34" charset="0"/>
              <a:buChar char="•"/>
            </a:pPr>
            <a:r>
              <a:rPr lang="en-GB" b="1" dirty="0"/>
              <a:t>by</a:t>
            </a:r>
            <a:r>
              <a:rPr lang="en-GB" dirty="0"/>
              <a:t>: the number of rows in each chunk.</a:t>
            </a:r>
          </a:p>
          <a:p>
            <a:pPr>
              <a:buFont typeface="Arial" panose="020B0604020202020204" pitchFamily="34" charset="0"/>
              <a:buChar char="•"/>
            </a:pPr>
            <a:r>
              <a:rPr lang="en-GB" b="1" dirty="0" err="1"/>
              <a:t>sep</a:t>
            </a:r>
            <a:r>
              <a:rPr lang="en-GB" dirty="0"/>
              <a:t>: the character used to separate the values (default: ,).</a:t>
            </a:r>
          </a:p>
          <a:p>
            <a:pPr>
              <a:buFont typeface="Arial" panose="020B0604020202020204" pitchFamily="34" charset="0"/>
              <a:buChar char="•"/>
            </a:pPr>
            <a:r>
              <a:rPr lang="en-GB" b="1" dirty="0"/>
              <a:t>quote</a:t>
            </a:r>
            <a:r>
              <a:rPr lang="en-GB" dirty="0"/>
              <a:t>: values may be quoted by single or double quote characters.</a:t>
            </a:r>
          </a:p>
          <a:p>
            <a:pPr>
              <a:buFont typeface="Arial" panose="020B0604020202020204" pitchFamily="34" charset="0"/>
              <a:buChar char="•"/>
            </a:pPr>
            <a:r>
              <a:rPr lang="en-GB" b="1" dirty="0"/>
              <a:t>header</a:t>
            </a:r>
            <a:r>
              <a:rPr lang="en-GB" dirty="0"/>
              <a:t>: when true the first line is used as columns names. </a:t>
            </a:r>
          </a:p>
          <a:p>
            <a:pPr>
              <a:buFont typeface="Arial" panose="020B0604020202020204" pitchFamily="34" charset="0"/>
              <a:buChar char="•"/>
            </a:pPr>
            <a:r>
              <a:rPr lang="en-GB" b="1" dirty="0"/>
              <a:t>charset</a:t>
            </a:r>
            <a:r>
              <a:rPr lang="en-GB" dirty="0"/>
              <a:t>: parse the content by using the specified charset, e.g. UTF-8.</a:t>
            </a:r>
          </a:p>
          <a:p>
            <a:pPr>
              <a:buFont typeface="Arial" panose="020B0604020202020204" pitchFamily="34" charset="0"/>
              <a:buChar char="•"/>
            </a:pPr>
            <a:r>
              <a:rPr lang="en-GB" b="1" dirty="0"/>
              <a:t>strip</a:t>
            </a:r>
            <a:r>
              <a:rPr lang="en-GB" dirty="0"/>
              <a:t>: removes leading and trailing blanks from values (default: false).</a:t>
            </a:r>
          </a:p>
          <a:p>
            <a:pPr>
              <a:buFont typeface="Arial" panose="020B0604020202020204" pitchFamily="34" charset="0"/>
              <a:buChar char="•"/>
            </a:pPr>
            <a:r>
              <a:rPr lang="en-GB" b="1" dirty="0"/>
              <a:t>skip</a:t>
            </a:r>
            <a:r>
              <a:rPr lang="en-GB" dirty="0"/>
              <a:t>: number of lines since the file beginning to ignore when parsing the CSV content.</a:t>
            </a:r>
          </a:p>
          <a:p>
            <a:pPr>
              <a:buFont typeface="Arial" panose="020B0604020202020204" pitchFamily="34" charset="0"/>
              <a:buChar char="•"/>
            </a:pPr>
            <a:r>
              <a:rPr lang="en-GB" b="1" dirty="0"/>
              <a:t>limit</a:t>
            </a:r>
            <a:r>
              <a:rPr lang="en-GB" dirty="0"/>
              <a:t>: limits the number of retrieved records for each file to the specified value.</a:t>
            </a:r>
          </a:p>
          <a:p>
            <a:pPr>
              <a:buFont typeface="Arial" panose="020B0604020202020204" pitchFamily="34" charset="0"/>
              <a:buChar char="•"/>
            </a:pPr>
            <a:r>
              <a:rPr lang="en-GB" b="1" dirty="0"/>
              <a:t>decompress</a:t>
            </a:r>
            <a:r>
              <a:rPr lang="en-GB" dirty="0"/>
              <a:t>: when true, decompresses the content using the GZIP format before processing it</a:t>
            </a:r>
          </a:p>
        </p:txBody>
      </p:sp>
      <p:pic>
        <p:nvPicPr>
          <p:cNvPr id="12" name="Picture 11">
            <a:extLst>
              <a:ext uri="{FF2B5EF4-FFF2-40B4-BE49-F238E27FC236}">
                <a16:creationId xmlns:a16="http://schemas.microsoft.com/office/drawing/2014/main" id="{1425AA62-B635-E555-A266-CB513A693798}"/>
              </a:ext>
            </a:extLst>
          </p:cNvPr>
          <p:cNvPicPr>
            <a:picLocks noChangeAspect="1"/>
          </p:cNvPicPr>
          <p:nvPr/>
        </p:nvPicPr>
        <p:blipFill>
          <a:blip r:embed="rId3"/>
          <a:stretch>
            <a:fillRect/>
          </a:stretch>
        </p:blipFill>
        <p:spPr>
          <a:xfrm>
            <a:off x="8651021" y="3162630"/>
            <a:ext cx="3355450" cy="3355450"/>
          </a:xfrm>
          <a:prstGeom prst="rect">
            <a:avLst/>
          </a:prstGeom>
        </p:spPr>
      </p:pic>
      <p:sp>
        <p:nvSpPr>
          <p:cNvPr id="15" name="TextBox 14">
            <a:extLst>
              <a:ext uri="{FF2B5EF4-FFF2-40B4-BE49-F238E27FC236}">
                <a16:creationId xmlns:a16="http://schemas.microsoft.com/office/drawing/2014/main" id="{0E03A1C8-DD51-757C-489F-51E8C8813B89}"/>
              </a:ext>
            </a:extLst>
          </p:cNvPr>
          <p:cNvSpPr txBox="1"/>
          <p:nvPr/>
        </p:nvSpPr>
        <p:spPr>
          <a:xfrm>
            <a:off x="9756251" y="2611312"/>
            <a:ext cx="1546529" cy="375552"/>
          </a:xfrm>
          <a:prstGeom prst="rect">
            <a:avLst/>
          </a:prstGeom>
          <a:noFill/>
        </p:spPr>
        <p:txBody>
          <a:bodyPr wrap="square">
            <a:spAutoFit/>
          </a:bodyPr>
          <a:lstStyle/>
          <a:p>
            <a:pPr marL="114300" indent="0">
              <a:lnSpc>
                <a:spcPct val="150000"/>
              </a:lnSpc>
              <a:buNone/>
            </a:pPr>
            <a:r>
              <a:rPr lang="en-GB" sz="1400" dirty="0">
                <a:hlinkClick r:id="rId4"/>
              </a:rPr>
              <a:t>Channel8.nf</a:t>
            </a:r>
            <a:endParaRPr lang="en-GB" sz="1400" dirty="0"/>
          </a:p>
        </p:txBody>
      </p:sp>
    </p:spTree>
    <p:extLst>
      <p:ext uri="{BB962C8B-B14F-4D97-AF65-F5344CB8AC3E}">
        <p14:creationId xmlns:p14="http://schemas.microsoft.com/office/powerpoint/2010/main" val="4042499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3"/>
          <p:cNvSpPr txBox="1">
            <a:spLocks noGrp="1"/>
          </p:cNvSpPr>
          <p:nvPr>
            <p:ph type="title"/>
          </p:nvPr>
        </p:nvSpPr>
        <p:spPr>
          <a:xfrm>
            <a:off x="1512600" y="2227225"/>
            <a:ext cx="9166800" cy="1527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ct val="66666"/>
              <a:buNone/>
            </a:pPr>
            <a:r>
              <a:rPr lang="es-ES" dirty="0" err="1"/>
              <a:t>Processes</a:t>
            </a:r>
            <a:endParaRPr dirty="0"/>
          </a:p>
        </p:txBody>
      </p:sp>
      <p:pic>
        <p:nvPicPr>
          <p:cNvPr id="74" name="Google Shape;74;p3"/>
          <p:cNvPicPr preferRelativeResize="0"/>
          <p:nvPr/>
        </p:nvPicPr>
        <p:blipFill rotWithShape="1">
          <a:blip r:embed="rId3">
            <a:alphaModFix amt="21000"/>
          </a:blip>
          <a:srcRect l="22362" t="29489" r="66784" b="27303"/>
          <a:stretch/>
        </p:blipFill>
        <p:spPr>
          <a:xfrm>
            <a:off x="0" y="3040432"/>
            <a:ext cx="2552416" cy="3817568"/>
          </a:xfrm>
          <a:prstGeom prst="rect">
            <a:avLst/>
          </a:prstGeom>
          <a:noFill/>
          <a:ln>
            <a:noFill/>
          </a:ln>
        </p:spPr>
      </p:pic>
      <p:pic>
        <p:nvPicPr>
          <p:cNvPr id="75" name="Google Shape;75;p3"/>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76" name="Google Shape;76;p3"/>
          <p:cNvPicPr preferRelativeResize="0"/>
          <p:nvPr/>
        </p:nvPicPr>
        <p:blipFill rotWithShape="1">
          <a:blip r:embed="rId4">
            <a:alphaModFix/>
          </a:blip>
          <a:srcRect/>
          <a:stretch/>
        </p:blipFill>
        <p:spPr>
          <a:xfrm>
            <a:off x="5691154" y="4077648"/>
            <a:ext cx="809691" cy="1010110"/>
          </a:xfrm>
          <a:prstGeom prst="rect">
            <a:avLst/>
          </a:prstGeom>
          <a:noFill/>
          <a:ln>
            <a:noFill/>
          </a:ln>
        </p:spPr>
      </p:pic>
    </p:spTree>
    <p:extLst>
      <p:ext uri="{BB962C8B-B14F-4D97-AF65-F5344CB8AC3E}">
        <p14:creationId xmlns:p14="http://schemas.microsoft.com/office/powerpoint/2010/main" val="2795088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Process</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sp>
        <p:nvSpPr>
          <p:cNvPr id="4" name="Rectangle 2">
            <a:extLst>
              <a:ext uri="{FF2B5EF4-FFF2-40B4-BE49-F238E27FC236}">
                <a16:creationId xmlns:a16="http://schemas.microsoft.com/office/drawing/2014/main" id="{62012A5A-E9DD-D92B-BED1-FAE6B13E5AAD}"/>
              </a:ext>
            </a:extLst>
          </p:cNvPr>
          <p:cNvSpPr>
            <a:spLocks noChangeArrowheads="1"/>
          </p:cNvSpPr>
          <p:nvPr/>
        </p:nvSpPr>
        <p:spPr bwMode="auto">
          <a:xfrm>
            <a:off x="445671" y="1817429"/>
            <a:ext cx="11432121" cy="4062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GB" altLang="en-US" sz="1800" dirty="0">
                <a:latin typeface="Montserrat"/>
                <a:sym typeface="Montserrat"/>
              </a:rPr>
              <a:t>In Nextflow, a process is a fundamental building block that executes a user script or command. A process is defined using the </a:t>
            </a:r>
            <a:r>
              <a:rPr lang="en-GB" altLang="en-US" sz="1800" b="1" dirty="0">
                <a:latin typeface="Montserrat"/>
                <a:sym typeface="Montserrat"/>
              </a:rPr>
              <a:t>process keyword </a:t>
            </a:r>
            <a:r>
              <a:rPr lang="en-GB" altLang="en-US" sz="1800" dirty="0">
                <a:latin typeface="Montserrat"/>
                <a:sym typeface="Montserrat"/>
              </a:rPr>
              <a:t>followed by the process name, and then the process body enclosed in </a:t>
            </a:r>
            <a:r>
              <a:rPr lang="en-GB" altLang="en-US" sz="1800" b="1" dirty="0">
                <a:latin typeface="Montserrat"/>
                <a:sym typeface="Montserrat"/>
              </a:rPr>
              <a:t>curly brackets</a:t>
            </a:r>
            <a:r>
              <a:rPr lang="en-GB" altLang="en-US" sz="1800" dirty="0">
                <a:latin typeface="Montserrat"/>
                <a:sym typeface="Montserrat"/>
              </a:rPr>
              <a:t>.</a:t>
            </a:r>
          </a:p>
          <a:p>
            <a:pPr lvl="0" eaLnBrk="0" fontAlgn="base" hangingPunct="0">
              <a:spcBef>
                <a:spcPct val="0"/>
              </a:spcBef>
              <a:spcAft>
                <a:spcPct val="0"/>
              </a:spcAft>
              <a:buClrTx/>
            </a:pPr>
            <a:endParaRPr lang="en-GB" altLang="en-US" sz="1800" dirty="0">
              <a:latin typeface="Montserrat"/>
              <a:sym typeface="Montserrat"/>
            </a:endParaRPr>
          </a:p>
          <a:p>
            <a:pPr lvl="0" eaLnBrk="0" fontAlgn="base" hangingPunct="0">
              <a:spcBef>
                <a:spcPct val="0"/>
              </a:spcBef>
              <a:spcAft>
                <a:spcPct val="0"/>
              </a:spcAft>
              <a:buClrTx/>
            </a:pPr>
            <a:r>
              <a:rPr lang="en-GB" altLang="en-US" sz="1800" dirty="0">
                <a:latin typeface="Montserrat"/>
                <a:sym typeface="Montserrat"/>
              </a:rPr>
              <a:t>A process may include optional definition blocks, including directives, input, output, </a:t>
            </a:r>
            <a:r>
              <a:rPr lang="en-GB" altLang="en-US" sz="1800" strike="sngStrike" dirty="0">
                <a:latin typeface="Montserrat"/>
                <a:sym typeface="Montserrat"/>
              </a:rPr>
              <a:t>when</a:t>
            </a:r>
            <a:r>
              <a:rPr lang="en-GB" altLang="en-US" sz="1800" dirty="0">
                <a:latin typeface="Montserrat"/>
                <a:sym typeface="Montserrat"/>
              </a:rPr>
              <a:t>, and the process script.</a:t>
            </a:r>
          </a:p>
          <a:p>
            <a:pPr lvl="0" eaLnBrk="0" fontAlgn="base" hangingPunct="0">
              <a:spcBef>
                <a:spcPct val="0"/>
              </a:spcBef>
              <a:spcAft>
                <a:spcPct val="0"/>
              </a:spcAft>
              <a:buClrTx/>
            </a:pPr>
            <a:endParaRPr lang="en-GB" altLang="en-US" sz="1800" dirty="0">
              <a:latin typeface="Montserrat"/>
              <a:sym typeface="Montserrat"/>
            </a:endParaRPr>
          </a:p>
          <a:p>
            <a:pPr lvl="0" eaLnBrk="0" fontAlgn="base" hangingPunct="0">
              <a:lnSpc>
                <a:spcPct val="150000"/>
              </a:lnSpc>
              <a:spcBef>
                <a:spcPct val="0"/>
              </a:spcBef>
              <a:spcAft>
                <a:spcPct val="0"/>
              </a:spcAft>
              <a:buClrTx/>
            </a:pPr>
            <a:r>
              <a:rPr lang="en-GB" altLang="en-US" sz="1800" dirty="0">
                <a:latin typeface="Montserrat"/>
                <a:sym typeface="Montserrat"/>
              </a:rPr>
              <a:t>1. </a:t>
            </a:r>
            <a:r>
              <a:rPr lang="en-GB" altLang="en-US" sz="1800" b="1" dirty="0">
                <a:latin typeface="Montserrat"/>
                <a:sym typeface="Montserrat"/>
              </a:rPr>
              <a:t>Directives</a:t>
            </a:r>
            <a:r>
              <a:rPr lang="en-GB" altLang="en-US" sz="1800" dirty="0">
                <a:latin typeface="Montserrat"/>
                <a:sym typeface="Montserrat"/>
              </a:rPr>
              <a:t> are initial declarations that define optional settings</a:t>
            </a:r>
          </a:p>
          <a:p>
            <a:pPr lvl="0" eaLnBrk="0" fontAlgn="base" hangingPunct="0">
              <a:lnSpc>
                <a:spcPct val="150000"/>
              </a:lnSpc>
              <a:spcBef>
                <a:spcPct val="0"/>
              </a:spcBef>
              <a:spcAft>
                <a:spcPct val="0"/>
              </a:spcAft>
              <a:buClrTx/>
            </a:pPr>
            <a:r>
              <a:rPr lang="en-GB" altLang="en-US" sz="1800" dirty="0">
                <a:latin typeface="Montserrat"/>
                <a:sym typeface="Montserrat"/>
              </a:rPr>
              <a:t>2. </a:t>
            </a:r>
            <a:r>
              <a:rPr lang="en-GB" altLang="en-US" sz="1800" b="1" dirty="0">
                <a:latin typeface="Montserrat"/>
                <a:sym typeface="Montserrat"/>
              </a:rPr>
              <a:t>Input</a:t>
            </a:r>
            <a:r>
              <a:rPr lang="en-GB" altLang="en-US" sz="1800" dirty="0">
                <a:latin typeface="Montserrat"/>
                <a:sym typeface="Montserrat"/>
              </a:rPr>
              <a:t> defines the expected input file(s) and the channel from where to find them</a:t>
            </a:r>
          </a:p>
          <a:p>
            <a:pPr lvl="0" eaLnBrk="0" fontAlgn="base" hangingPunct="0">
              <a:lnSpc>
                <a:spcPct val="150000"/>
              </a:lnSpc>
              <a:spcBef>
                <a:spcPct val="0"/>
              </a:spcBef>
              <a:spcAft>
                <a:spcPct val="0"/>
              </a:spcAft>
              <a:buClrTx/>
            </a:pPr>
            <a:r>
              <a:rPr lang="en-GB" altLang="en-US" sz="1800" dirty="0">
                <a:latin typeface="Montserrat"/>
                <a:sym typeface="Montserrat"/>
              </a:rPr>
              <a:t>3. </a:t>
            </a:r>
            <a:r>
              <a:rPr lang="en-GB" altLang="en-US" sz="1800" b="1" dirty="0">
                <a:latin typeface="Montserrat"/>
                <a:sym typeface="Montserrat"/>
              </a:rPr>
              <a:t>Output</a:t>
            </a:r>
            <a:r>
              <a:rPr lang="en-GB" altLang="en-US" sz="1800" dirty="0">
                <a:latin typeface="Montserrat"/>
                <a:sym typeface="Montserrat"/>
              </a:rPr>
              <a:t> defines the expected output file(s) and the channel to send the data to</a:t>
            </a:r>
          </a:p>
          <a:p>
            <a:pPr lvl="0" eaLnBrk="0" fontAlgn="base" hangingPunct="0">
              <a:lnSpc>
                <a:spcPct val="150000"/>
              </a:lnSpc>
              <a:spcBef>
                <a:spcPct val="0"/>
              </a:spcBef>
              <a:spcAft>
                <a:spcPct val="0"/>
              </a:spcAft>
              <a:buClrTx/>
            </a:pPr>
            <a:r>
              <a:rPr lang="en-GB" altLang="en-US" sz="1800" dirty="0">
                <a:latin typeface="Montserrat"/>
                <a:sym typeface="Montserrat"/>
              </a:rPr>
              <a:t>4. </a:t>
            </a:r>
            <a:r>
              <a:rPr lang="en-GB" altLang="en-US" sz="1800" b="1" dirty="0">
                <a:latin typeface="Montserrat"/>
                <a:sym typeface="Montserrat"/>
              </a:rPr>
              <a:t>When</a:t>
            </a:r>
            <a:r>
              <a:rPr lang="en-GB" altLang="en-US" sz="1800" dirty="0">
                <a:latin typeface="Montserrat"/>
                <a:sym typeface="Montserrat"/>
              </a:rPr>
              <a:t> is an optional clause statement to allow conditional processes</a:t>
            </a:r>
          </a:p>
          <a:p>
            <a:pPr lvl="0" eaLnBrk="0" fontAlgn="base" hangingPunct="0">
              <a:lnSpc>
                <a:spcPct val="150000"/>
              </a:lnSpc>
              <a:spcBef>
                <a:spcPct val="0"/>
              </a:spcBef>
              <a:spcAft>
                <a:spcPct val="0"/>
              </a:spcAft>
              <a:buClrTx/>
            </a:pPr>
            <a:r>
              <a:rPr lang="en-GB" altLang="en-US" sz="1800" dirty="0">
                <a:latin typeface="Montserrat"/>
                <a:sym typeface="Montserrat"/>
              </a:rPr>
              <a:t>5. </a:t>
            </a:r>
            <a:r>
              <a:rPr lang="en-GB" altLang="en-US" sz="1800" b="1" dirty="0">
                <a:latin typeface="Montserrat"/>
                <a:sym typeface="Montserrat"/>
              </a:rPr>
              <a:t>Script</a:t>
            </a:r>
            <a:r>
              <a:rPr lang="en-GB" altLang="en-US" sz="1800" dirty="0">
                <a:latin typeface="Montserrat"/>
                <a:sym typeface="Montserrat"/>
              </a:rPr>
              <a:t> is a string statement that defines the command to be executed by the process</a:t>
            </a:r>
            <a:endParaRPr lang="en-US" altLang="en-US" sz="1800" dirty="0">
              <a:latin typeface="Montserrat"/>
              <a:sym typeface="Montserrat"/>
            </a:endParaRPr>
          </a:p>
        </p:txBody>
      </p:sp>
    </p:spTree>
    <p:extLst>
      <p:ext uri="{BB962C8B-B14F-4D97-AF65-F5344CB8AC3E}">
        <p14:creationId xmlns:p14="http://schemas.microsoft.com/office/powerpoint/2010/main" val="2705081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Process</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sp>
        <p:nvSpPr>
          <p:cNvPr id="4" name="Rectangle 2">
            <a:extLst>
              <a:ext uri="{FF2B5EF4-FFF2-40B4-BE49-F238E27FC236}">
                <a16:creationId xmlns:a16="http://schemas.microsoft.com/office/drawing/2014/main" id="{62012A5A-E9DD-D92B-BED1-FAE6B13E5AAD}"/>
              </a:ext>
            </a:extLst>
          </p:cNvPr>
          <p:cNvSpPr>
            <a:spLocks noChangeArrowheads="1"/>
          </p:cNvSpPr>
          <p:nvPr/>
        </p:nvSpPr>
        <p:spPr bwMode="auto">
          <a:xfrm>
            <a:off x="445671" y="1730972"/>
            <a:ext cx="8777841" cy="349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GB" altLang="en-US" sz="1600" dirty="0">
                <a:latin typeface="Montserrat"/>
                <a:sym typeface="Montserrat"/>
              </a:rPr>
              <a:t>In Nextflow, a process is a fundamental building block that executes a user script or command. </a:t>
            </a:r>
          </a:p>
          <a:p>
            <a:pPr lvl="0" eaLnBrk="0" fontAlgn="base" hangingPunct="0">
              <a:spcBef>
                <a:spcPct val="0"/>
              </a:spcBef>
              <a:spcAft>
                <a:spcPct val="0"/>
              </a:spcAft>
              <a:buClrTx/>
            </a:pPr>
            <a:endParaRPr lang="en-GB" altLang="en-US" sz="1600" dirty="0">
              <a:latin typeface="Montserrat"/>
              <a:sym typeface="Montserrat"/>
            </a:endParaRPr>
          </a:p>
          <a:p>
            <a:pPr lvl="0" eaLnBrk="0" fontAlgn="base" hangingPunct="0">
              <a:spcBef>
                <a:spcPct val="0"/>
              </a:spcBef>
              <a:spcAft>
                <a:spcPct val="0"/>
              </a:spcAft>
              <a:buClrTx/>
            </a:pPr>
            <a:r>
              <a:rPr lang="en-GB" altLang="en-US" sz="1600" dirty="0">
                <a:latin typeface="Montserrat"/>
                <a:sym typeface="Montserrat"/>
              </a:rPr>
              <a:t>A process may include optional definition blocks:</a:t>
            </a:r>
          </a:p>
          <a:p>
            <a:pPr lvl="0" eaLnBrk="0" fontAlgn="base" hangingPunct="0">
              <a:spcBef>
                <a:spcPct val="0"/>
              </a:spcBef>
              <a:spcAft>
                <a:spcPct val="0"/>
              </a:spcAft>
              <a:buClrTx/>
            </a:pPr>
            <a:endParaRPr lang="en-GB" altLang="en-US" sz="1600" dirty="0">
              <a:latin typeface="Montserrat"/>
              <a:sym typeface="Montserrat"/>
            </a:endParaRPr>
          </a:p>
          <a:p>
            <a:pPr lvl="0" eaLnBrk="0" fontAlgn="base" hangingPunct="0">
              <a:lnSpc>
                <a:spcPct val="150000"/>
              </a:lnSpc>
              <a:spcBef>
                <a:spcPct val="0"/>
              </a:spcBef>
              <a:spcAft>
                <a:spcPct val="0"/>
              </a:spcAft>
              <a:buClrTx/>
            </a:pPr>
            <a:r>
              <a:rPr lang="en-GB" altLang="en-US" sz="1600" dirty="0">
                <a:latin typeface="Montserrat"/>
                <a:sym typeface="Montserrat"/>
              </a:rPr>
              <a:t>1. </a:t>
            </a:r>
            <a:r>
              <a:rPr lang="en-GB" altLang="en-US" sz="1600" b="1" dirty="0">
                <a:latin typeface="Montserrat"/>
                <a:sym typeface="Montserrat"/>
              </a:rPr>
              <a:t>Directives</a:t>
            </a:r>
            <a:r>
              <a:rPr lang="en-GB" altLang="en-US" sz="1600" dirty="0">
                <a:latin typeface="Montserrat"/>
                <a:sym typeface="Montserrat"/>
              </a:rPr>
              <a:t> are initial declarations that define optional settings</a:t>
            </a:r>
          </a:p>
          <a:p>
            <a:pPr lvl="0" eaLnBrk="0" fontAlgn="base" hangingPunct="0">
              <a:lnSpc>
                <a:spcPct val="150000"/>
              </a:lnSpc>
              <a:spcBef>
                <a:spcPct val="0"/>
              </a:spcBef>
              <a:spcAft>
                <a:spcPct val="0"/>
              </a:spcAft>
              <a:buClrTx/>
            </a:pPr>
            <a:r>
              <a:rPr lang="en-GB" altLang="en-US" sz="1600" dirty="0">
                <a:latin typeface="Montserrat"/>
                <a:sym typeface="Montserrat"/>
              </a:rPr>
              <a:t>2. </a:t>
            </a:r>
            <a:r>
              <a:rPr lang="en-GB" altLang="en-US" sz="1600" b="1" dirty="0">
                <a:latin typeface="Montserrat"/>
                <a:sym typeface="Montserrat"/>
              </a:rPr>
              <a:t>Input</a:t>
            </a:r>
            <a:r>
              <a:rPr lang="en-GB" altLang="en-US" sz="1600" dirty="0">
                <a:latin typeface="Montserrat"/>
                <a:sym typeface="Montserrat"/>
              </a:rPr>
              <a:t> defines the expected input file(s) and the channel from where to find them</a:t>
            </a:r>
          </a:p>
          <a:p>
            <a:pPr lvl="0" eaLnBrk="0" fontAlgn="base" hangingPunct="0">
              <a:lnSpc>
                <a:spcPct val="150000"/>
              </a:lnSpc>
              <a:spcBef>
                <a:spcPct val="0"/>
              </a:spcBef>
              <a:spcAft>
                <a:spcPct val="0"/>
              </a:spcAft>
              <a:buClrTx/>
            </a:pPr>
            <a:r>
              <a:rPr lang="en-GB" altLang="en-US" sz="1600" dirty="0">
                <a:latin typeface="Montserrat"/>
                <a:sym typeface="Montserrat"/>
              </a:rPr>
              <a:t>3. </a:t>
            </a:r>
            <a:r>
              <a:rPr lang="en-GB" altLang="en-US" sz="1600" b="1" dirty="0">
                <a:latin typeface="Montserrat"/>
                <a:sym typeface="Montserrat"/>
              </a:rPr>
              <a:t>Output</a:t>
            </a:r>
            <a:r>
              <a:rPr lang="en-GB" altLang="en-US" sz="1600" dirty="0">
                <a:latin typeface="Montserrat"/>
                <a:sym typeface="Montserrat"/>
              </a:rPr>
              <a:t> defines the expected output file(s) and the channel to send the data to</a:t>
            </a:r>
          </a:p>
          <a:p>
            <a:pPr lvl="0" eaLnBrk="0" fontAlgn="base" hangingPunct="0">
              <a:lnSpc>
                <a:spcPct val="150000"/>
              </a:lnSpc>
              <a:spcBef>
                <a:spcPct val="0"/>
              </a:spcBef>
              <a:spcAft>
                <a:spcPct val="0"/>
              </a:spcAft>
              <a:buClrTx/>
            </a:pPr>
            <a:r>
              <a:rPr lang="en-GB" altLang="en-US" sz="1600" dirty="0">
                <a:latin typeface="Montserrat"/>
                <a:sym typeface="Montserrat"/>
              </a:rPr>
              <a:t>4. </a:t>
            </a:r>
            <a:r>
              <a:rPr lang="en-GB" altLang="en-US" sz="1600" b="1" dirty="0">
                <a:latin typeface="Montserrat"/>
                <a:sym typeface="Montserrat"/>
              </a:rPr>
              <a:t>When</a:t>
            </a:r>
            <a:r>
              <a:rPr lang="en-GB" altLang="en-US" sz="1600" dirty="0">
                <a:latin typeface="Montserrat"/>
                <a:sym typeface="Montserrat"/>
              </a:rPr>
              <a:t> is an optional clause statement to allow conditional processes</a:t>
            </a:r>
          </a:p>
          <a:p>
            <a:pPr lvl="0" eaLnBrk="0" fontAlgn="base" hangingPunct="0">
              <a:lnSpc>
                <a:spcPct val="150000"/>
              </a:lnSpc>
              <a:spcBef>
                <a:spcPct val="0"/>
              </a:spcBef>
              <a:spcAft>
                <a:spcPct val="0"/>
              </a:spcAft>
              <a:buClrTx/>
            </a:pPr>
            <a:r>
              <a:rPr lang="en-GB" altLang="en-US" sz="1600" dirty="0">
                <a:latin typeface="Montserrat"/>
                <a:sym typeface="Montserrat"/>
              </a:rPr>
              <a:t>5. </a:t>
            </a:r>
            <a:r>
              <a:rPr lang="en-GB" altLang="en-US" sz="1600" b="1" dirty="0">
                <a:latin typeface="Montserrat"/>
                <a:sym typeface="Montserrat"/>
              </a:rPr>
              <a:t>Script</a:t>
            </a:r>
            <a:r>
              <a:rPr lang="en-GB" altLang="en-US" sz="1600" dirty="0">
                <a:latin typeface="Montserrat"/>
                <a:sym typeface="Montserrat"/>
              </a:rPr>
              <a:t> is a string statement that defines the command to be executed by the process</a:t>
            </a:r>
            <a:endParaRPr lang="en-US" altLang="en-US" sz="1600" dirty="0">
              <a:latin typeface="Montserrat"/>
              <a:sym typeface="Montserrat"/>
            </a:endParaRPr>
          </a:p>
        </p:txBody>
      </p:sp>
      <p:sp>
        <p:nvSpPr>
          <p:cNvPr id="6" name="TextBox 5">
            <a:extLst>
              <a:ext uri="{FF2B5EF4-FFF2-40B4-BE49-F238E27FC236}">
                <a16:creationId xmlns:a16="http://schemas.microsoft.com/office/drawing/2014/main" id="{7DCB7E72-E1B1-F07A-9AC8-F13A41A282AA}"/>
              </a:ext>
            </a:extLst>
          </p:cNvPr>
          <p:cNvSpPr txBox="1"/>
          <p:nvPr/>
        </p:nvSpPr>
        <p:spPr>
          <a:xfrm>
            <a:off x="9223512" y="3074331"/>
            <a:ext cx="2757778" cy="3293209"/>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en-GB" sz="1600" dirty="0">
                <a:solidFill>
                  <a:schemeClr val="bg1"/>
                </a:solidFill>
                <a:effectLst/>
                <a:latin typeface="Monaco"/>
              </a:rPr>
              <a:t>process &lt; name &gt; { </a:t>
            </a:r>
          </a:p>
          <a:p>
            <a:r>
              <a:rPr lang="en-GB" sz="1600" dirty="0">
                <a:solidFill>
                  <a:schemeClr val="bg1"/>
                </a:solidFill>
                <a:effectLst/>
                <a:latin typeface="Monaco"/>
              </a:rPr>
              <a:t>[ directives ] </a:t>
            </a:r>
          </a:p>
          <a:p>
            <a:r>
              <a:rPr lang="en-GB" sz="1600" dirty="0">
                <a:solidFill>
                  <a:schemeClr val="bg1"/>
                </a:solidFill>
                <a:effectLst/>
                <a:latin typeface="Monaco"/>
              </a:rPr>
              <a:t>input: </a:t>
            </a:r>
          </a:p>
          <a:p>
            <a:r>
              <a:rPr lang="en-GB" sz="1600" dirty="0">
                <a:solidFill>
                  <a:schemeClr val="bg1"/>
                </a:solidFill>
                <a:effectLst/>
                <a:latin typeface="Monaco"/>
              </a:rPr>
              <a:t>&lt; process inputs &gt; </a:t>
            </a:r>
          </a:p>
          <a:p>
            <a:r>
              <a:rPr lang="en-GB" sz="1600" dirty="0">
                <a:solidFill>
                  <a:schemeClr val="bg1"/>
                </a:solidFill>
                <a:effectLst/>
                <a:latin typeface="Monaco"/>
              </a:rPr>
              <a:t>output: </a:t>
            </a:r>
          </a:p>
          <a:p>
            <a:r>
              <a:rPr lang="en-GB" sz="1600" dirty="0">
                <a:solidFill>
                  <a:schemeClr val="bg1"/>
                </a:solidFill>
                <a:effectLst/>
                <a:latin typeface="Monaco"/>
              </a:rPr>
              <a:t>&lt; process outputs &gt; </a:t>
            </a:r>
          </a:p>
          <a:p>
            <a:r>
              <a:rPr lang="en-GB" sz="1600" dirty="0">
                <a:solidFill>
                  <a:schemeClr val="bg1"/>
                </a:solidFill>
                <a:effectLst/>
                <a:latin typeface="Monaco"/>
              </a:rPr>
              <a:t>when: </a:t>
            </a:r>
          </a:p>
          <a:p>
            <a:r>
              <a:rPr lang="en-GB" sz="1600" dirty="0">
                <a:solidFill>
                  <a:schemeClr val="bg1"/>
                </a:solidFill>
                <a:effectLst/>
                <a:latin typeface="Monaco"/>
              </a:rPr>
              <a:t>&lt; condition &gt; </a:t>
            </a:r>
          </a:p>
          <a:p>
            <a:r>
              <a:rPr lang="en-GB" sz="1600" dirty="0">
                <a:solidFill>
                  <a:schemeClr val="bg1"/>
                </a:solidFill>
                <a:effectLst/>
                <a:latin typeface="Monaco"/>
              </a:rPr>
              <a:t>[</a:t>
            </a:r>
            <a:r>
              <a:rPr lang="en-GB" sz="1600" dirty="0" err="1">
                <a:solidFill>
                  <a:schemeClr val="bg1"/>
                </a:solidFill>
                <a:effectLst/>
                <a:latin typeface="Monaco"/>
              </a:rPr>
              <a:t>script|shell|exec</a:t>
            </a:r>
            <a:r>
              <a:rPr lang="en-GB" sz="1600" dirty="0">
                <a:solidFill>
                  <a:schemeClr val="bg1"/>
                </a:solidFill>
                <a:effectLst/>
                <a:latin typeface="Monaco"/>
              </a:rPr>
              <a:t>]: </a:t>
            </a:r>
          </a:p>
          <a:p>
            <a:r>
              <a:rPr lang="en-GB" sz="1600" dirty="0">
                <a:solidFill>
                  <a:schemeClr val="bg1"/>
                </a:solidFill>
                <a:effectLst/>
                <a:latin typeface="Monaco"/>
              </a:rPr>
              <a:t>""" </a:t>
            </a:r>
          </a:p>
          <a:p>
            <a:r>
              <a:rPr lang="en-GB" sz="1600" dirty="0">
                <a:solidFill>
                  <a:schemeClr val="bg1"/>
                </a:solidFill>
                <a:effectLst/>
                <a:latin typeface="Monaco"/>
              </a:rPr>
              <a:t>&lt; user script to be executed &gt; </a:t>
            </a:r>
          </a:p>
          <a:p>
            <a:r>
              <a:rPr lang="en-GB" sz="1600" dirty="0">
                <a:solidFill>
                  <a:schemeClr val="bg1"/>
                </a:solidFill>
                <a:effectLst/>
                <a:latin typeface="Monaco"/>
              </a:rPr>
              <a:t>""" </a:t>
            </a:r>
          </a:p>
          <a:p>
            <a:r>
              <a:rPr lang="en-GB" sz="1600" dirty="0">
                <a:solidFill>
                  <a:schemeClr val="bg1"/>
                </a:solidFill>
                <a:effectLst/>
                <a:latin typeface="Monaco"/>
              </a:rPr>
              <a:t>}</a:t>
            </a:r>
          </a:p>
        </p:txBody>
      </p:sp>
    </p:spTree>
    <p:extLst>
      <p:ext uri="{BB962C8B-B14F-4D97-AF65-F5344CB8AC3E}">
        <p14:creationId xmlns:p14="http://schemas.microsoft.com/office/powerpoint/2010/main" val="3641414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Scripts</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sp>
        <p:nvSpPr>
          <p:cNvPr id="8" name="TextBox 7">
            <a:extLst>
              <a:ext uri="{FF2B5EF4-FFF2-40B4-BE49-F238E27FC236}">
                <a16:creationId xmlns:a16="http://schemas.microsoft.com/office/drawing/2014/main" id="{C8FC0B9A-6FD6-53DC-C2BC-E678FAE7DAA1}"/>
              </a:ext>
            </a:extLst>
          </p:cNvPr>
          <p:cNvSpPr txBox="1"/>
          <p:nvPr/>
        </p:nvSpPr>
        <p:spPr>
          <a:xfrm>
            <a:off x="431225" y="1808188"/>
            <a:ext cx="11233338" cy="189731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en-GB" sz="1600" dirty="0">
                <a:latin typeface="Montserrat"/>
              </a:rPr>
              <a:t>The script block is where you define the script that will be executed by the process. </a:t>
            </a:r>
          </a:p>
          <a:p>
            <a:pPr>
              <a:lnSpc>
                <a:spcPct val="150000"/>
              </a:lnSpc>
            </a:pPr>
            <a:endParaRPr lang="en-GB" sz="1600" dirty="0">
              <a:latin typeface="Montserrat"/>
            </a:endParaRPr>
          </a:p>
          <a:p>
            <a:pPr>
              <a:lnSpc>
                <a:spcPct val="150000"/>
              </a:lnSpc>
            </a:pPr>
            <a:r>
              <a:rPr lang="en-GB" sz="1600" dirty="0">
                <a:latin typeface="Montserrat"/>
              </a:rPr>
              <a:t>Script string is executed as a Bash script in the host environment, so it can be any command or script that you would normally execute on the command line or in a Bash script. However, any other scripting language can be used by simply starting the script with the corresponding </a:t>
            </a:r>
            <a:r>
              <a:rPr lang="en-GB" sz="1600" b="1" dirty="0">
                <a:latin typeface="Montserrat"/>
              </a:rPr>
              <a:t>Shebang</a:t>
            </a:r>
            <a:r>
              <a:rPr lang="en-GB" sz="1600" dirty="0">
                <a:latin typeface="Montserrat"/>
              </a:rPr>
              <a:t> :</a:t>
            </a:r>
          </a:p>
        </p:txBody>
      </p:sp>
      <p:sp>
        <p:nvSpPr>
          <p:cNvPr id="10" name="TextBox 9">
            <a:extLst>
              <a:ext uri="{FF2B5EF4-FFF2-40B4-BE49-F238E27FC236}">
                <a16:creationId xmlns:a16="http://schemas.microsoft.com/office/drawing/2014/main" id="{C32CD2C3-6291-3D79-47F3-5BC6CF143823}"/>
              </a:ext>
            </a:extLst>
          </p:cNvPr>
          <p:cNvSpPr txBox="1"/>
          <p:nvPr/>
        </p:nvSpPr>
        <p:spPr>
          <a:xfrm>
            <a:off x="9335232" y="3373424"/>
            <a:ext cx="1845377" cy="307777"/>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GB" sz="1400" dirty="0"/>
              <a:t>#!/usr/bin/env python</a:t>
            </a:r>
          </a:p>
        </p:txBody>
      </p:sp>
    </p:spTree>
    <p:extLst>
      <p:ext uri="{BB962C8B-B14F-4D97-AF65-F5344CB8AC3E}">
        <p14:creationId xmlns:p14="http://schemas.microsoft.com/office/powerpoint/2010/main" val="1021986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Scripts</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sp>
        <p:nvSpPr>
          <p:cNvPr id="12" name="TextBox 11">
            <a:extLst>
              <a:ext uri="{FF2B5EF4-FFF2-40B4-BE49-F238E27FC236}">
                <a16:creationId xmlns:a16="http://schemas.microsoft.com/office/drawing/2014/main" id="{CC3A1501-FCEF-3803-4B65-6B15A6BC78B5}"/>
              </a:ext>
            </a:extLst>
          </p:cNvPr>
          <p:cNvSpPr txBox="1"/>
          <p:nvPr/>
        </p:nvSpPr>
        <p:spPr>
          <a:xfrm>
            <a:off x="3494465" y="5070671"/>
            <a:ext cx="4629780" cy="1323439"/>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GB" sz="1600" dirty="0">
                <a:solidFill>
                  <a:schemeClr val="bg1"/>
                </a:solidFill>
                <a:effectLst/>
                <a:latin typeface="Monaco"/>
              </a:rPr>
              <a:t>process </a:t>
            </a:r>
            <a:r>
              <a:rPr lang="en-GB" sz="1600" dirty="0" err="1">
                <a:solidFill>
                  <a:schemeClr val="bg1"/>
                </a:solidFill>
                <a:effectLst/>
                <a:latin typeface="Monaco"/>
              </a:rPr>
              <a:t>runBlast</a:t>
            </a:r>
            <a:r>
              <a:rPr lang="en-GB" sz="1600" dirty="0">
                <a:solidFill>
                  <a:schemeClr val="bg1"/>
                </a:solidFill>
                <a:effectLst/>
                <a:latin typeface="Monaco"/>
              </a:rPr>
              <a:t> {</a:t>
            </a:r>
          </a:p>
          <a:p>
            <a:r>
              <a:rPr lang="en-GB" sz="1600" dirty="0">
                <a:solidFill>
                  <a:schemeClr val="bg1"/>
                </a:solidFill>
                <a:effectLst/>
                <a:latin typeface="Monaco"/>
              </a:rPr>
              <a:t>script:</a:t>
            </a:r>
          </a:p>
          <a:p>
            <a:r>
              <a:rPr lang="en-GB" sz="1600" dirty="0">
                <a:solidFill>
                  <a:schemeClr val="bg1"/>
                </a:solidFill>
                <a:effectLst/>
                <a:latin typeface="Monaco"/>
              </a:rPr>
              <a:t>"</a:t>
            </a:r>
            <a:r>
              <a:rPr lang="en-GB" sz="1600" dirty="0" err="1">
                <a:solidFill>
                  <a:schemeClr val="bg1"/>
                </a:solidFill>
                <a:effectLst/>
                <a:latin typeface="Monaco"/>
              </a:rPr>
              <a:t>blastp</a:t>
            </a:r>
            <a:r>
              <a:rPr lang="en-GB" sz="1600" dirty="0">
                <a:solidFill>
                  <a:schemeClr val="bg1"/>
                </a:solidFill>
                <a:effectLst/>
                <a:latin typeface="Monaco"/>
              </a:rPr>
              <a:t> -</a:t>
            </a:r>
            <a:r>
              <a:rPr lang="en-GB" sz="1600" dirty="0" err="1">
                <a:solidFill>
                  <a:schemeClr val="bg1"/>
                </a:solidFill>
                <a:effectLst/>
                <a:latin typeface="Monaco"/>
              </a:rPr>
              <a:t>db</a:t>
            </a:r>
            <a:r>
              <a:rPr lang="en-GB" sz="1600" dirty="0">
                <a:solidFill>
                  <a:schemeClr val="bg1"/>
                </a:solidFill>
                <a:effectLst/>
                <a:latin typeface="Monaco"/>
              </a:rPr>
              <a:t> \$DB -query ${</a:t>
            </a:r>
            <a:r>
              <a:rPr lang="en-GB" sz="1600" dirty="0" err="1">
                <a:solidFill>
                  <a:schemeClr val="bg1"/>
                </a:solidFill>
                <a:effectLst/>
                <a:latin typeface="Monaco"/>
              </a:rPr>
              <a:t>params.query</a:t>
            </a:r>
            <a:r>
              <a:rPr lang="en-GB" sz="1600" dirty="0">
                <a:solidFill>
                  <a:schemeClr val="bg1"/>
                </a:solidFill>
                <a:effectLst/>
                <a:latin typeface="Monaco"/>
              </a:rPr>
              <a:t>} -</a:t>
            </a:r>
            <a:r>
              <a:rPr lang="en-GB" sz="1600" dirty="0" err="1">
                <a:solidFill>
                  <a:schemeClr val="bg1"/>
                </a:solidFill>
                <a:effectLst/>
                <a:latin typeface="Monaco"/>
              </a:rPr>
              <a:t>outfmt</a:t>
            </a:r>
            <a:r>
              <a:rPr lang="en-GB" sz="1600" dirty="0">
                <a:solidFill>
                  <a:schemeClr val="bg1"/>
                </a:solidFill>
                <a:effectLst/>
                <a:latin typeface="Monaco"/>
              </a:rPr>
              <a:t> 6 &gt; ${</a:t>
            </a:r>
            <a:r>
              <a:rPr lang="en-GB" sz="1600" dirty="0" err="1">
                <a:solidFill>
                  <a:schemeClr val="bg1"/>
                </a:solidFill>
                <a:effectLst/>
                <a:latin typeface="Monaco"/>
              </a:rPr>
              <a:t>blastOutput</a:t>
            </a:r>
            <a:r>
              <a:rPr lang="en-GB" sz="1600" dirty="0">
                <a:solidFill>
                  <a:schemeClr val="bg1"/>
                </a:solidFill>
                <a:effectLst/>
                <a:latin typeface="Monaco"/>
              </a:rPr>
              <a:t>}"</a:t>
            </a:r>
          </a:p>
          <a:p>
            <a:r>
              <a:rPr lang="en-GB" sz="1600" dirty="0">
                <a:solidFill>
                  <a:schemeClr val="bg1"/>
                </a:solidFill>
                <a:effectLst/>
                <a:latin typeface="Monaco"/>
              </a:rPr>
              <a:t>}</a:t>
            </a:r>
          </a:p>
        </p:txBody>
      </p:sp>
      <p:sp>
        <p:nvSpPr>
          <p:cNvPr id="14" name="TextBox 13">
            <a:extLst>
              <a:ext uri="{FF2B5EF4-FFF2-40B4-BE49-F238E27FC236}">
                <a16:creationId xmlns:a16="http://schemas.microsoft.com/office/drawing/2014/main" id="{9A3AD41F-AE32-8E55-F4B3-56E8B3E287AD}"/>
              </a:ext>
            </a:extLst>
          </p:cNvPr>
          <p:cNvSpPr txBox="1"/>
          <p:nvPr/>
        </p:nvSpPr>
        <p:spPr>
          <a:xfrm>
            <a:off x="351712" y="1875267"/>
            <a:ext cx="11058410" cy="800219"/>
          </a:xfrm>
          <a:prstGeom prst="rect">
            <a:avLst/>
          </a:prstGeom>
          <a:noFill/>
        </p:spPr>
        <p:txBody>
          <a:bodyPr wrap="square">
            <a:spAutoFit/>
          </a:bodyPr>
          <a:lstStyle/>
          <a:p>
            <a:pPr algn="l"/>
            <a:r>
              <a:rPr lang="en-GB" sz="1600" dirty="0">
                <a:solidFill>
                  <a:schemeClr val="dk1"/>
                </a:solidFill>
                <a:latin typeface="Montserrat"/>
                <a:ea typeface="+mn-ea"/>
                <a:cs typeface="+mn-cs"/>
              </a:rPr>
              <a:t>If you need to use a system environment variable in your script, you can define the script block with single quotes, and the variable will be treated as a literal string. For example:</a:t>
            </a:r>
          </a:p>
          <a:p>
            <a:endParaRPr lang="en-GB" dirty="0">
              <a:solidFill>
                <a:srgbClr val="333333"/>
              </a:solidFill>
              <a:effectLst/>
              <a:latin typeface="Monaco"/>
            </a:endParaRPr>
          </a:p>
        </p:txBody>
      </p:sp>
      <p:sp>
        <p:nvSpPr>
          <p:cNvPr id="16" name="TextBox 15">
            <a:extLst>
              <a:ext uri="{FF2B5EF4-FFF2-40B4-BE49-F238E27FC236}">
                <a16:creationId xmlns:a16="http://schemas.microsoft.com/office/drawing/2014/main" id="{A9BC3356-7650-5815-A2F3-AE97D179A3B4}"/>
              </a:ext>
            </a:extLst>
          </p:cNvPr>
          <p:cNvSpPr txBox="1"/>
          <p:nvPr/>
        </p:nvSpPr>
        <p:spPr>
          <a:xfrm>
            <a:off x="208589" y="4357444"/>
            <a:ext cx="11201533" cy="584775"/>
          </a:xfrm>
          <a:prstGeom prst="rect">
            <a:avLst/>
          </a:prstGeom>
          <a:noFill/>
        </p:spPr>
        <p:txBody>
          <a:bodyPr wrap="square">
            <a:spAutoFit/>
          </a:bodyPr>
          <a:lstStyle/>
          <a:p>
            <a:r>
              <a:rPr lang="en-GB" sz="1600" dirty="0">
                <a:solidFill>
                  <a:schemeClr val="dk1"/>
                </a:solidFill>
                <a:latin typeface="Montserrat"/>
                <a:ea typeface="+mn-ea"/>
                <a:cs typeface="+mn-cs"/>
              </a:rPr>
              <a:t>Alternatively, you can define your script with double-quotes and escape the system environment variables by prefixing them with a back-slash character. For example:</a:t>
            </a:r>
          </a:p>
        </p:txBody>
      </p:sp>
      <p:sp>
        <p:nvSpPr>
          <p:cNvPr id="18" name="TextBox 17">
            <a:extLst>
              <a:ext uri="{FF2B5EF4-FFF2-40B4-BE49-F238E27FC236}">
                <a16:creationId xmlns:a16="http://schemas.microsoft.com/office/drawing/2014/main" id="{78CE5A3C-93D1-75E3-01DD-28EF82DB9BBF}"/>
              </a:ext>
            </a:extLst>
          </p:cNvPr>
          <p:cNvSpPr txBox="1"/>
          <p:nvPr/>
        </p:nvSpPr>
        <p:spPr>
          <a:xfrm>
            <a:off x="3494465" y="2589836"/>
            <a:ext cx="4629780" cy="156966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defPPr marR="0" lvl="0" algn="l" rtl="0">
              <a:lnSpc>
                <a:spcPct val="100000"/>
              </a:lnSpc>
              <a:spcBef>
                <a:spcPts val="0"/>
              </a:spcBef>
              <a:spcAft>
                <a:spcPts val="0"/>
              </a:spcAft>
            </a:defPPr>
            <a:lvl1pPr>
              <a:defRPr sz="1600">
                <a:solidFill>
                  <a:schemeClr val="bg1"/>
                </a:solidFill>
                <a:effectLst/>
                <a:latin typeface="Monaco"/>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dirty="0"/>
              <a:t>process </a:t>
            </a:r>
            <a:r>
              <a:rPr lang="en-GB" dirty="0" err="1"/>
              <a:t>printPath</a:t>
            </a:r>
            <a:r>
              <a:rPr lang="en-GB" dirty="0"/>
              <a:t> { </a:t>
            </a:r>
          </a:p>
          <a:p>
            <a:r>
              <a:rPr lang="en-GB" dirty="0"/>
              <a:t>script: </a:t>
            </a:r>
          </a:p>
          <a:p>
            <a:r>
              <a:rPr lang="en-GB" dirty="0"/>
              <a:t>''' </a:t>
            </a:r>
          </a:p>
          <a:p>
            <a:r>
              <a:rPr lang="en-GB" dirty="0"/>
              <a:t>echo "The path is: $PATH" </a:t>
            </a:r>
          </a:p>
          <a:p>
            <a:r>
              <a:rPr lang="en-GB" dirty="0"/>
              <a:t>''' </a:t>
            </a:r>
          </a:p>
          <a:p>
            <a:r>
              <a:rPr lang="en-GB" dirty="0"/>
              <a:t>}</a:t>
            </a:r>
          </a:p>
        </p:txBody>
      </p:sp>
    </p:spTree>
    <p:extLst>
      <p:ext uri="{BB962C8B-B14F-4D97-AF65-F5344CB8AC3E}">
        <p14:creationId xmlns:p14="http://schemas.microsoft.com/office/powerpoint/2010/main" val="2196158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b="1" dirty="0">
                <a:effectLst/>
              </a:rPr>
              <a:t>Channels</a:t>
            </a:r>
          </a:p>
        </p:txBody>
      </p:sp>
      <p:sp>
        <p:nvSpPr>
          <p:cNvPr id="64" name="Google Shape;64;p2"/>
          <p:cNvSpPr txBox="1">
            <a:spLocks noGrp="1"/>
          </p:cNvSpPr>
          <p:nvPr>
            <p:ph type="body" idx="1"/>
          </p:nvPr>
        </p:nvSpPr>
        <p:spPr>
          <a:xfrm>
            <a:off x="505425" y="1825625"/>
            <a:ext cx="10515600" cy="4351200"/>
          </a:xfrm>
          <a:prstGeom prst="rect">
            <a:avLst/>
          </a:prstGeom>
          <a:noFill/>
          <a:ln>
            <a:noFill/>
          </a:ln>
        </p:spPr>
        <p:txBody>
          <a:bodyPr spcFirstLastPara="1" wrap="square" lIns="91425" tIns="45700" rIns="91425" bIns="45700" anchor="t" anchorCtr="0">
            <a:normAutofit/>
          </a:bodyPr>
          <a:lstStyle/>
          <a:p>
            <a:pPr marL="114300" indent="0">
              <a:lnSpc>
                <a:spcPct val="150000"/>
              </a:lnSpc>
              <a:buNone/>
            </a:pPr>
            <a:r>
              <a:rPr lang="en-GB" sz="2000" dirty="0"/>
              <a:t>Channels are a core concept in Nextflow, representing streams of data flowing through a pipeline, and are similar to UNIX pipes. </a:t>
            </a:r>
          </a:p>
          <a:p>
            <a:pPr marL="114300" indent="0">
              <a:lnSpc>
                <a:spcPct val="150000"/>
              </a:lnSpc>
              <a:buNone/>
            </a:pPr>
            <a:r>
              <a:rPr lang="en-GB" sz="2000" dirty="0"/>
              <a:t>Data is processed by each </a:t>
            </a:r>
            <a:r>
              <a:rPr lang="en-GB" sz="2000" b="1" dirty="0"/>
              <a:t>process</a:t>
            </a:r>
            <a:r>
              <a:rPr lang="en-GB" sz="2000" dirty="0"/>
              <a:t> in the pipeline, taking data from input channels, processing it, and then writing results to output channels which become the input for the next process. </a:t>
            </a:r>
          </a:p>
          <a:p>
            <a:pPr marL="114300" indent="0">
              <a:lnSpc>
                <a:spcPct val="150000"/>
              </a:lnSpc>
              <a:buNone/>
            </a:pPr>
            <a:r>
              <a:rPr lang="en-GB" sz="2000" dirty="0"/>
              <a:t>Channels are implemented as lazy collections, which enables Nextflow to optimize pipeline execution by minimizing the amount of data loaded into memory at any given time, ensuring scalability and parallel processing.</a:t>
            </a:r>
          </a:p>
          <a:p>
            <a:endParaRPr lang="en-GB" dirty="0"/>
          </a:p>
          <a:p>
            <a:endParaRPr lang="en-GB" dirty="0"/>
          </a:p>
          <a:p>
            <a:endParaRPr lang="en-GB" dirty="0"/>
          </a:p>
          <a:p>
            <a:endParaRPr lang="en-GB" dirty="0"/>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Scripts</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sp>
        <p:nvSpPr>
          <p:cNvPr id="4" name="TextBox 3">
            <a:extLst>
              <a:ext uri="{FF2B5EF4-FFF2-40B4-BE49-F238E27FC236}">
                <a16:creationId xmlns:a16="http://schemas.microsoft.com/office/drawing/2014/main" id="{0BA99589-4BCD-95AE-DD46-7889640328E9}"/>
              </a:ext>
            </a:extLst>
          </p:cNvPr>
          <p:cNvSpPr txBox="1"/>
          <p:nvPr/>
        </p:nvSpPr>
        <p:spPr>
          <a:xfrm>
            <a:off x="208589" y="1942611"/>
            <a:ext cx="10978896" cy="1231106"/>
          </a:xfrm>
          <a:prstGeom prst="rect">
            <a:avLst/>
          </a:prstGeom>
          <a:noFill/>
        </p:spPr>
        <p:txBody>
          <a:bodyPr wrap="square">
            <a:spAutoFit/>
          </a:bodyPr>
          <a:lstStyle/>
          <a:p>
            <a:r>
              <a:rPr lang="en-GB" sz="1600" dirty="0">
                <a:solidFill>
                  <a:schemeClr val="dk1"/>
                </a:solidFill>
                <a:latin typeface="Montserrat"/>
                <a:ea typeface="+mn-ea"/>
                <a:cs typeface="+mn-cs"/>
              </a:rPr>
              <a:t>Lastly, you can use the shell block definition to allow a script to contain both Bash and Nextflow variables without having to escape the first. For example:</a:t>
            </a:r>
          </a:p>
          <a:p>
            <a:br>
              <a:rPr lang="en-GB" dirty="0"/>
            </a:br>
            <a:endParaRPr lang="en-GB" dirty="0"/>
          </a:p>
          <a:p>
            <a:endParaRPr lang="en-GB" dirty="0">
              <a:solidFill>
                <a:srgbClr val="333333"/>
              </a:solidFill>
              <a:effectLst/>
              <a:latin typeface="Monaco"/>
            </a:endParaRPr>
          </a:p>
        </p:txBody>
      </p:sp>
      <p:sp>
        <p:nvSpPr>
          <p:cNvPr id="7" name="TextBox 6">
            <a:extLst>
              <a:ext uri="{FF2B5EF4-FFF2-40B4-BE49-F238E27FC236}">
                <a16:creationId xmlns:a16="http://schemas.microsoft.com/office/drawing/2014/main" id="{B0B49601-F9C7-3F1B-A15F-9C6EF0DE05ED}"/>
              </a:ext>
            </a:extLst>
          </p:cNvPr>
          <p:cNvSpPr txBox="1"/>
          <p:nvPr/>
        </p:nvSpPr>
        <p:spPr>
          <a:xfrm>
            <a:off x="2881221" y="2668413"/>
            <a:ext cx="5633632" cy="156966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defPPr marR="0" lvl="0" algn="l" rtl="0">
              <a:lnSpc>
                <a:spcPct val="100000"/>
              </a:lnSpc>
              <a:spcBef>
                <a:spcPts val="0"/>
              </a:spcBef>
              <a:spcAft>
                <a:spcPts val="0"/>
              </a:spcAft>
            </a:defPPr>
            <a:lvl1pPr>
              <a:defRPr sz="1600">
                <a:solidFill>
                  <a:schemeClr val="bg1"/>
                </a:solidFill>
                <a:effectLst/>
                <a:latin typeface="Monaco"/>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dirty="0"/>
              <a:t>process </a:t>
            </a:r>
            <a:r>
              <a:rPr lang="en-GB" dirty="0" err="1"/>
              <a:t>runBlast</a:t>
            </a:r>
            <a:r>
              <a:rPr lang="en-GB" dirty="0"/>
              <a:t> {</a:t>
            </a:r>
          </a:p>
          <a:p>
            <a:r>
              <a:rPr lang="en-GB" dirty="0"/>
              <a:t>shell:</a:t>
            </a:r>
          </a:p>
          <a:p>
            <a:r>
              <a:rPr lang="en-GB" dirty="0"/>
              <a:t>"""</a:t>
            </a:r>
          </a:p>
          <a:p>
            <a:r>
              <a:rPr lang="en-GB" dirty="0" err="1"/>
              <a:t>blastp</a:t>
            </a:r>
            <a:r>
              <a:rPr lang="en-GB" dirty="0"/>
              <a:t> -</a:t>
            </a:r>
            <a:r>
              <a:rPr lang="en-GB" dirty="0" err="1"/>
              <a:t>db</a:t>
            </a:r>
            <a:r>
              <a:rPr lang="en-GB" dirty="0"/>
              <a:t> $DB -query !{</a:t>
            </a:r>
            <a:r>
              <a:rPr lang="en-GB" dirty="0" err="1"/>
              <a:t>params.query</a:t>
            </a:r>
            <a:r>
              <a:rPr lang="en-GB" dirty="0"/>
              <a:t>} -</a:t>
            </a:r>
            <a:r>
              <a:rPr lang="en-GB" dirty="0" err="1"/>
              <a:t>outfmt</a:t>
            </a:r>
            <a:r>
              <a:rPr lang="en-GB" dirty="0"/>
              <a:t> 6 &gt; !{</a:t>
            </a:r>
            <a:r>
              <a:rPr lang="en-GB" dirty="0" err="1"/>
              <a:t>blastOutput</a:t>
            </a:r>
            <a:r>
              <a:rPr lang="en-GB" dirty="0"/>
              <a:t>}</a:t>
            </a:r>
          </a:p>
          <a:p>
            <a:r>
              <a:rPr lang="en-GB" dirty="0"/>
              <a:t>"""</a:t>
            </a:r>
          </a:p>
          <a:p>
            <a:r>
              <a:rPr lang="en-GB" dirty="0"/>
              <a:t>}</a:t>
            </a:r>
          </a:p>
        </p:txBody>
      </p:sp>
      <p:sp>
        <p:nvSpPr>
          <p:cNvPr id="8" name="TextBox 7">
            <a:extLst>
              <a:ext uri="{FF2B5EF4-FFF2-40B4-BE49-F238E27FC236}">
                <a16:creationId xmlns:a16="http://schemas.microsoft.com/office/drawing/2014/main" id="{25D06074-92A6-CC65-AD2F-3417AF074F58}"/>
              </a:ext>
            </a:extLst>
          </p:cNvPr>
          <p:cNvSpPr txBox="1"/>
          <p:nvPr/>
        </p:nvSpPr>
        <p:spPr>
          <a:xfrm>
            <a:off x="8325015" y="4444779"/>
            <a:ext cx="1130438" cy="307777"/>
          </a:xfrm>
          <a:prstGeom prst="rect">
            <a:avLst/>
          </a:prstGeom>
          <a:noFill/>
        </p:spPr>
        <p:txBody>
          <a:bodyPr wrap="none" rtlCol="0">
            <a:spAutoFit/>
          </a:bodyPr>
          <a:lstStyle/>
          <a:p>
            <a:r>
              <a:rPr lang="en-GB" dirty="0">
                <a:hlinkClick r:id="rId3"/>
              </a:rPr>
              <a:t>Process1.nf</a:t>
            </a:r>
            <a:endParaRPr lang="en-GB" dirty="0"/>
          </a:p>
        </p:txBody>
      </p:sp>
    </p:spTree>
    <p:extLst>
      <p:ext uri="{BB962C8B-B14F-4D97-AF65-F5344CB8AC3E}">
        <p14:creationId xmlns:p14="http://schemas.microsoft.com/office/powerpoint/2010/main" val="3456125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FF73-7172-386B-5F09-1BB5A86EEDAD}"/>
              </a:ext>
            </a:extLst>
          </p:cNvPr>
          <p:cNvSpPr>
            <a:spLocks noGrp="1"/>
          </p:cNvSpPr>
          <p:nvPr>
            <p:ph type="title"/>
          </p:nvPr>
        </p:nvSpPr>
        <p:spPr/>
        <p:txBody>
          <a:bodyPr/>
          <a:lstStyle/>
          <a:p>
            <a:r>
              <a:rPr lang="en-GB" b="1" dirty="0">
                <a:effectLst/>
              </a:rPr>
              <a:t>	Scripts Conditionals</a:t>
            </a:r>
            <a:endParaRPr lang="en-GB" dirty="0"/>
          </a:p>
        </p:txBody>
      </p:sp>
      <p:pic>
        <p:nvPicPr>
          <p:cNvPr id="5" name="Google Shape;67;p2">
            <a:extLst>
              <a:ext uri="{FF2B5EF4-FFF2-40B4-BE49-F238E27FC236}">
                <a16:creationId xmlns:a16="http://schemas.microsoft.com/office/drawing/2014/main" id="{CDFA287C-FCB0-D092-B998-B3FED939D4D7}"/>
              </a:ext>
            </a:extLst>
          </p:cNvPr>
          <p:cNvPicPr preferRelativeResize="0"/>
          <p:nvPr/>
        </p:nvPicPr>
        <p:blipFill rotWithShape="1">
          <a:blip r:embed="rId2">
            <a:alphaModFix/>
          </a:blip>
          <a:srcRect/>
          <a:stretch/>
        </p:blipFill>
        <p:spPr>
          <a:xfrm>
            <a:off x="445671" y="203072"/>
            <a:ext cx="809691" cy="1010110"/>
          </a:xfrm>
          <a:prstGeom prst="rect">
            <a:avLst/>
          </a:prstGeom>
          <a:noFill/>
          <a:ln>
            <a:noFill/>
          </a:ln>
        </p:spPr>
      </p:pic>
      <p:pic>
        <p:nvPicPr>
          <p:cNvPr id="11" name="Picture 10">
            <a:extLst>
              <a:ext uri="{FF2B5EF4-FFF2-40B4-BE49-F238E27FC236}">
                <a16:creationId xmlns:a16="http://schemas.microsoft.com/office/drawing/2014/main" id="{A10DB6F6-043E-BFED-08D0-A4CFD85A74F2}"/>
              </a:ext>
            </a:extLst>
          </p:cNvPr>
          <p:cNvPicPr>
            <a:picLocks noChangeAspect="1"/>
          </p:cNvPicPr>
          <p:nvPr/>
        </p:nvPicPr>
        <p:blipFill rotWithShape="1">
          <a:blip r:embed="rId3"/>
          <a:srcRect t="75927"/>
          <a:stretch/>
        </p:blipFill>
        <p:spPr>
          <a:xfrm>
            <a:off x="4709158" y="3323902"/>
            <a:ext cx="6962382" cy="1901585"/>
          </a:xfrm>
          <a:prstGeom prst="rect">
            <a:avLst/>
          </a:prstGeom>
        </p:spPr>
      </p:pic>
      <p:sp>
        <p:nvSpPr>
          <p:cNvPr id="14" name="TextBox 13">
            <a:extLst>
              <a:ext uri="{FF2B5EF4-FFF2-40B4-BE49-F238E27FC236}">
                <a16:creationId xmlns:a16="http://schemas.microsoft.com/office/drawing/2014/main" id="{36DE9D7F-B958-0C18-3217-A4F42425F8BD}"/>
              </a:ext>
            </a:extLst>
          </p:cNvPr>
          <p:cNvSpPr txBox="1"/>
          <p:nvPr/>
        </p:nvSpPr>
        <p:spPr>
          <a:xfrm>
            <a:off x="314075" y="1634776"/>
            <a:ext cx="11223267" cy="584775"/>
          </a:xfrm>
          <a:prstGeom prst="rect">
            <a:avLst/>
          </a:prstGeom>
          <a:noFill/>
        </p:spPr>
        <p:txBody>
          <a:bodyPr wrap="square">
            <a:spAutoFit/>
          </a:bodyPr>
          <a:lstStyle/>
          <a:p>
            <a:r>
              <a:rPr lang="en-GB" sz="1600" dirty="0">
                <a:solidFill>
                  <a:schemeClr val="dk1"/>
                </a:solidFill>
                <a:latin typeface="Montserrat"/>
                <a:ea typeface="+mn-ea"/>
                <a:cs typeface="+mn-cs"/>
              </a:rPr>
              <a:t>The process script can also be defined in a completely dynamic manner using an if statement or any other expression for evaluating a string value. </a:t>
            </a:r>
          </a:p>
        </p:txBody>
      </p:sp>
      <p:pic>
        <p:nvPicPr>
          <p:cNvPr id="15" name="Picture 14">
            <a:extLst>
              <a:ext uri="{FF2B5EF4-FFF2-40B4-BE49-F238E27FC236}">
                <a16:creationId xmlns:a16="http://schemas.microsoft.com/office/drawing/2014/main" id="{980F38AF-14CB-8530-8CB7-53C370B7B752}"/>
              </a:ext>
            </a:extLst>
          </p:cNvPr>
          <p:cNvPicPr>
            <a:picLocks noChangeAspect="1"/>
          </p:cNvPicPr>
          <p:nvPr/>
        </p:nvPicPr>
        <p:blipFill rotWithShape="1">
          <a:blip r:embed="rId3"/>
          <a:srcRect r="35152" b="24809"/>
          <a:stretch/>
        </p:blipFill>
        <p:spPr>
          <a:xfrm>
            <a:off x="974033" y="2353052"/>
            <a:ext cx="3180795" cy="4184413"/>
          </a:xfrm>
          <a:prstGeom prst="rect">
            <a:avLst/>
          </a:prstGeom>
        </p:spPr>
      </p:pic>
      <p:sp>
        <p:nvSpPr>
          <p:cNvPr id="16" name="TextBox 15">
            <a:extLst>
              <a:ext uri="{FF2B5EF4-FFF2-40B4-BE49-F238E27FC236}">
                <a16:creationId xmlns:a16="http://schemas.microsoft.com/office/drawing/2014/main" id="{92E5129C-BC8E-DB23-ED52-502908CBC106}"/>
              </a:ext>
            </a:extLst>
          </p:cNvPr>
          <p:cNvSpPr txBox="1"/>
          <p:nvPr/>
        </p:nvSpPr>
        <p:spPr>
          <a:xfrm>
            <a:off x="9533614" y="6019137"/>
            <a:ext cx="1130438" cy="307777"/>
          </a:xfrm>
          <a:prstGeom prst="rect">
            <a:avLst/>
          </a:prstGeom>
          <a:noFill/>
        </p:spPr>
        <p:txBody>
          <a:bodyPr wrap="none" rtlCol="0">
            <a:spAutoFit/>
          </a:bodyPr>
          <a:lstStyle/>
          <a:p>
            <a:r>
              <a:rPr lang="en-GB" dirty="0">
                <a:hlinkClick r:id="rId4"/>
              </a:rPr>
              <a:t>Process2.nf</a:t>
            </a:r>
            <a:endParaRPr lang="en-GB" dirty="0"/>
          </a:p>
        </p:txBody>
      </p:sp>
    </p:spTree>
    <p:extLst>
      <p:ext uri="{BB962C8B-B14F-4D97-AF65-F5344CB8AC3E}">
        <p14:creationId xmlns:p14="http://schemas.microsoft.com/office/powerpoint/2010/main" val="2691678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4"/>
          <p:cNvSpPr txBox="1">
            <a:spLocks noGrp="1"/>
          </p:cNvSpPr>
          <p:nvPr>
            <p:ph type="title"/>
          </p:nvPr>
        </p:nvSpPr>
        <p:spPr>
          <a:xfrm>
            <a:off x="1678975" y="1530550"/>
            <a:ext cx="9166800" cy="15279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4400"/>
              <a:buNone/>
            </a:pPr>
            <a:r>
              <a:rPr lang="es-ES"/>
              <a:t>THANK YOU </a:t>
            </a:r>
            <a:endParaRPr/>
          </a:p>
        </p:txBody>
      </p:sp>
      <p:pic>
        <p:nvPicPr>
          <p:cNvPr id="83" name="Google Shape;83;p4"/>
          <p:cNvPicPr preferRelativeResize="0"/>
          <p:nvPr/>
        </p:nvPicPr>
        <p:blipFill rotWithShape="1">
          <a:blip r:embed="rId3">
            <a:alphaModFix amt="21000"/>
          </a:blip>
          <a:srcRect l="22362" t="29489" r="66784" b="27303"/>
          <a:stretch/>
        </p:blipFill>
        <p:spPr>
          <a:xfrm>
            <a:off x="0" y="3040432"/>
            <a:ext cx="2552416" cy="3817568"/>
          </a:xfrm>
          <a:prstGeom prst="rect">
            <a:avLst/>
          </a:prstGeom>
          <a:noFill/>
          <a:ln>
            <a:noFill/>
          </a:ln>
        </p:spPr>
      </p:pic>
      <p:pic>
        <p:nvPicPr>
          <p:cNvPr id="84" name="Google Shape;84;p4"/>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85" name="Google Shape;85;p4"/>
          <p:cNvPicPr preferRelativeResize="0"/>
          <p:nvPr/>
        </p:nvPicPr>
        <p:blipFill rotWithShape="1">
          <a:blip r:embed="rId4">
            <a:alphaModFix/>
          </a:blip>
          <a:srcRect/>
          <a:stretch/>
        </p:blipFill>
        <p:spPr>
          <a:xfrm>
            <a:off x="5691154" y="2294500"/>
            <a:ext cx="809691" cy="10101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sz="4400" b="1" dirty="0"/>
              <a:t>Queue </a:t>
            </a:r>
            <a:r>
              <a:rPr lang="en-GB" b="1" dirty="0">
                <a:effectLst/>
              </a:rPr>
              <a:t>Channels</a:t>
            </a:r>
          </a:p>
        </p:txBody>
      </p:sp>
      <p:sp>
        <p:nvSpPr>
          <p:cNvPr id="64" name="Google Shape;64;p2"/>
          <p:cNvSpPr txBox="1">
            <a:spLocks noGrp="1"/>
          </p:cNvSpPr>
          <p:nvPr>
            <p:ph type="body" idx="1"/>
          </p:nvPr>
        </p:nvSpPr>
        <p:spPr>
          <a:xfrm>
            <a:off x="505425" y="1825625"/>
            <a:ext cx="10515600" cy="4351200"/>
          </a:xfrm>
          <a:prstGeom prst="rect">
            <a:avLst/>
          </a:prstGeom>
          <a:noFill/>
          <a:ln>
            <a:noFill/>
          </a:ln>
        </p:spPr>
        <p:txBody>
          <a:bodyPr spcFirstLastPara="1" wrap="square" lIns="91425" tIns="45700" rIns="91425" bIns="45700" anchor="t" anchorCtr="0">
            <a:normAutofit/>
          </a:bodyPr>
          <a:lstStyle/>
          <a:p>
            <a:pPr marL="114300" indent="0">
              <a:lnSpc>
                <a:spcPct val="150000"/>
              </a:lnSpc>
              <a:buNone/>
            </a:pPr>
            <a:r>
              <a:rPr lang="en-GB" sz="2400" u="sng" dirty="0"/>
              <a:t>The most common of the channels are the </a:t>
            </a:r>
            <a:r>
              <a:rPr lang="en-GB" sz="2400" b="1" u="sng" dirty="0"/>
              <a:t>Queue channel</a:t>
            </a:r>
            <a:r>
              <a:rPr lang="en-GB" sz="2400" u="sng" dirty="0"/>
              <a:t>. </a:t>
            </a:r>
          </a:p>
          <a:p>
            <a:pPr marL="114300" indent="0">
              <a:lnSpc>
                <a:spcPct val="150000"/>
              </a:lnSpc>
              <a:buNone/>
            </a:pPr>
            <a:endParaRPr lang="en-GB" sz="2400" b="1" i="1" dirty="0"/>
          </a:p>
          <a:p>
            <a:pPr marL="114300" indent="0">
              <a:lnSpc>
                <a:spcPct val="150000"/>
              </a:lnSpc>
              <a:buNone/>
            </a:pPr>
            <a:r>
              <a:rPr lang="en-GB" sz="2400" i="1" dirty="0"/>
              <a:t>A queue channel is an asynchronous unidirectional FIFO queue that connects two processes or operators. </a:t>
            </a:r>
          </a:p>
          <a:p>
            <a:pPr marL="114300" indent="0">
              <a:lnSpc>
                <a:spcPct val="150000"/>
              </a:lnSpc>
              <a:buNone/>
            </a:pPr>
            <a:endParaRPr lang="en-GB" sz="8000" dirty="0"/>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pic>
        <p:nvPicPr>
          <p:cNvPr id="9" name="Picture 8">
            <a:extLst>
              <a:ext uri="{FF2B5EF4-FFF2-40B4-BE49-F238E27FC236}">
                <a16:creationId xmlns:a16="http://schemas.microsoft.com/office/drawing/2014/main" id="{5EC2E734-7B9A-F5C0-8ADD-426ED7CAF5BC}"/>
              </a:ext>
            </a:extLst>
          </p:cNvPr>
          <p:cNvPicPr>
            <a:picLocks noChangeAspect="1"/>
          </p:cNvPicPr>
          <p:nvPr/>
        </p:nvPicPr>
        <p:blipFill>
          <a:blip r:embed="rId5"/>
          <a:stretch>
            <a:fillRect/>
          </a:stretch>
        </p:blipFill>
        <p:spPr>
          <a:xfrm>
            <a:off x="9468069" y="4457888"/>
            <a:ext cx="2016662" cy="2016662"/>
          </a:xfrm>
          <a:prstGeom prst="rect">
            <a:avLst/>
          </a:prstGeom>
        </p:spPr>
      </p:pic>
    </p:spTree>
    <p:extLst>
      <p:ext uri="{BB962C8B-B14F-4D97-AF65-F5344CB8AC3E}">
        <p14:creationId xmlns:p14="http://schemas.microsoft.com/office/powerpoint/2010/main" val="4235775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sz="4400" b="1" dirty="0"/>
              <a:t>Queue </a:t>
            </a:r>
            <a:r>
              <a:rPr lang="en-GB" b="1" dirty="0">
                <a:effectLst/>
              </a:rPr>
              <a:t>Channels</a:t>
            </a:r>
          </a:p>
        </p:txBody>
      </p:sp>
      <p:sp>
        <p:nvSpPr>
          <p:cNvPr id="64" name="Google Shape;64;p2"/>
          <p:cNvSpPr txBox="1">
            <a:spLocks noGrp="1"/>
          </p:cNvSpPr>
          <p:nvPr>
            <p:ph type="body" idx="1"/>
          </p:nvPr>
        </p:nvSpPr>
        <p:spPr>
          <a:xfrm>
            <a:off x="505425" y="1825625"/>
            <a:ext cx="10515600" cy="4351200"/>
          </a:xfrm>
          <a:prstGeom prst="rect">
            <a:avLst/>
          </a:prstGeom>
          <a:noFill/>
          <a:ln>
            <a:noFill/>
          </a:ln>
        </p:spPr>
        <p:txBody>
          <a:bodyPr spcFirstLastPara="1" wrap="square" lIns="91425" tIns="45700" rIns="91425" bIns="45700" anchor="t" anchorCtr="0">
            <a:normAutofit fontScale="40000" lnSpcReduction="20000"/>
          </a:bodyPr>
          <a:lstStyle/>
          <a:p>
            <a:pPr marL="114300" indent="0">
              <a:lnSpc>
                <a:spcPct val="150000"/>
              </a:lnSpc>
              <a:buNone/>
            </a:pPr>
            <a:r>
              <a:rPr lang="en-GB" sz="3700" i="1" dirty="0"/>
              <a:t>A queue channel is an asynchronous unidirectional FIFO queue that connects two processes or operators</a:t>
            </a:r>
            <a:r>
              <a:rPr lang="en-GB" sz="1800" i="1" dirty="0"/>
              <a:t>. </a:t>
            </a:r>
            <a:endParaRPr lang="en-GB" sz="6200" i="1" dirty="0"/>
          </a:p>
          <a:p>
            <a:pPr marL="114300" indent="0">
              <a:lnSpc>
                <a:spcPct val="150000"/>
              </a:lnSpc>
              <a:buNone/>
            </a:pPr>
            <a:endParaRPr lang="en-GB" sz="2400" i="1" dirty="0"/>
          </a:p>
          <a:p>
            <a:pPr marL="114300" indent="0">
              <a:lnSpc>
                <a:spcPct val="150000"/>
              </a:lnSpc>
              <a:buNone/>
            </a:pPr>
            <a:r>
              <a:rPr lang="en-GB" sz="3500" u="sng" dirty="0"/>
              <a:t>Let's break down what each of these terms mean:</a:t>
            </a:r>
            <a:endParaRPr lang="en-GB" sz="3500" dirty="0"/>
          </a:p>
          <a:p>
            <a:pPr marL="114300" indent="0">
              <a:lnSpc>
                <a:spcPct val="150000"/>
              </a:lnSpc>
              <a:buNone/>
            </a:pPr>
            <a:r>
              <a:rPr lang="en-GB" sz="3500" dirty="0"/>
              <a:t>- Asynchronous: This means that operations on the queue channel are non-blocking. In other words, a process that is producing data to the queue channel can continue running and producing data while a process that is consuming data from the queue channel is running.</a:t>
            </a:r>
          </a:p>
          <a:p>
            <a:pPr marL="114300" indent="0">
              <a:lnSpc>
                <a:spcPct val="150000"/>
              </a:lnSpc>
              <a:buNone/>
            </a:pPr>
            <a:r>
              <a:rPr lang="en-GB" sz="3500" dirty="0"/>
              <a:t>- Unidirectional: This means that data flows in one direction from a producer to a consumer. In other words, a process can only write data to the queue channel, and another process can only read data from the queue channel.</a:t>
            </a:r>
          </a:p>
          <a:p>
            <a:pPr marL="114300" indent="0">
              <a:lnSpc>
                <a:spcPct val="150000"/>
              </a:lnSpc>
              <a:buNone/>
            </a:pPr>
            <a:r>
              <a:rPr lang="en-GB" sz="3500" dirty="0"/>
              <a:t>- FIFO: This means that the data in the queue channel is guaranteed to be delivered in the same order as it is produced. First In, First Out. In other words, the first item produced is the first item consumed, and so on.</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Tree>
    <p:extLst>
      <p:ext uri="{BB962C8B-B14F-4D97-AF65-F5344CB8AC3E}">
        <p14:creationId xmlns:p14="http://schemas.microsoft.com/office/powerpoint/2010/main" val="955431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sz="4400" b="1" dirty="0"/>
              <a:t>Queue </a:t>
            </a:r>
            <a:r>
              <a:rPr lang="en-GB" b="1" dirty="0">
                <a:effectLst/>
              </a:rPr>
              <a:t>Channels</a:t>
            </a:r>
          </a:p>
        </p:txBody>
      </p:sp>
      <p:sp>
        <p:nvSpPr>
          <p:cNvPr id="64" name="Google Shape;64;p2"/>
          <p:cNvSpPr txBox="1">
            <a:spLocks noGrp="1"/>
          </p:cNvSpPr>
          <p:nvPr>
            <p:ph type="body" idx="1"/>
          </p:nvPr>
        </p:nvSpPr>
        <p:spPr>
          <a:xfrm>
            <a:off x="445671" y="3429000"/>
            <a:ext cx="10515600" cy="2685415"/>
          </a:xfrm>
          <a:prstGeom prst="rect">
            <a:avLst/>
          </a:prstGeom>
          <a:noFill/>
          <a:ln>
            <a:noFill/>
          </a:ln>
        </p:spPr>
        <p:txBody>
          <a:bodyPr spcFirstLastPara="1" wrap="square" lIns="91425" tIns="45700" rIns="91425" bIns="45700" anchor="t" anchorCtr="0">
            <a:normAutofit/>
          </a:bodyPr>
          <a:lstStyle/>
          <a:p>
            <a:pPr marL="628650" indent="-514350">
              <a:buFont typeface="+mj-lt"/>
              <a:buAutoNum type="arabicPeriod"/>
            </a:pPr>
            <a:r>
              <a:rPr lang="en-GB" sz="1600" dirty="0">
                <a:solidFill>
                  <a:srgbClr val="333333"/>
                </a:solidFill>
                <a:effectLst/>
                <a:latin typeface="Monaco"/>
              </a:rPr>
              <a:t>This code creates a new channel </a:t>
            </a:r>
            <a:r>
              <a:rPr lang="en-GB" sz="1600" b="1" dirty="0" err="1">
                <a:solidFill>
                  <a:srgbClr val="333333"/>
                </a:solidFill>
                <a:effectLst/>
                <a:latin typeface="Monaco"/>
              </a:rPr>
              <a:t>ch</a:t>
            </a:r>
            <a:r>
              <a:rPr lang="en-GB" sz="1600" dirty="0">
                <a:solidFill>
                  <a:srgbClr val="333333"/>
                </a:solidFill>
                <a:effectLst/>
                <a:latin typeface="Monaco"/>
              </a:rPr>
              <a:t> using the </a:t>
            </a:r>
            <a:r>
              <a:rPr lang="en-GB" sz="1600" b="1" dirty="0" err="1">
                <a:solidFill>
                  <a:srgbClr val="333333"/>
                </a:solidFill>
                <a:effectLst/>
                <a:latin typeface="Monaco"/>
              </a:rPr>
              <a:t>Channel.of</a:t>
            </a:r>
            <a:r>
              <a:rPr lang="en-GB" sz="1600" dirty="0">
                <a:solidFill>
                  <a:srgbClr val="333333"/>
                </a:solidFill>
                <a:effectLst/>
                <a:latin typeface="Monaco"/>
              </a:rPr>
              <a:t> factory method, which initializes the channel with a sequence of values 1, 2, and 3. </a:t>
            </a:r>
          </a:p>
          <a:p>
            <a:pPr marL="628650" indent="-514350">
              <a:buFont typeface="+mj-lt"/>
              <a:buAutoNum type="arabicPeriod"/>
            </a:pPr>
            <a:endParaRPr lang="en-GB" sz="1600" dirty="0">
              <a:solidFill>
                <a:srgbClr val="333333"/>
              </a:solidFill>
              <a:effectLst/>
              <a:latin typeface="Monaco"/>
            </a:endParaRPr>
          </a:p>
          <a:p>
            <a:pPr marL="628650" indent="-514350">
              <a:buFont typeface="+mj-lt"/>
              <a:buAutoNum type="arabicPeriod"/>
            </a:pPr>
            <a:r>
              <a:rPr lang="en-GB" sz="1600" dirty="0">
                <a:solidFill>
                  <a:srgbClr val="333333"/>
                </a:solidFill>
                <a:effectLst/>
                <a:latin typeface="Monaco"/>
              </a:rPr>
              <a:t>The </a:t>
            </a:r>
            <a:r>
              <a:rPr lang="en-GB" sz="1600" b="1" dirty="0" err="1">
                <a:solidFill>
                  <a:srgbClr val="333333"/>
                </a:solidFill>
                <a:effectLst/>
                <a:latin typeface="Monaco"/>
              </a:rPr>
              <a:t>println</a:t>
            </a:r>
            <a:r>
              <a:rPr lang="en-GB" sz="1600" dirty="0">
                <a:solidFill>
                  <a:srgbClr val="333333"/>
                </a:solidFill>
                <a:effectLst/>
                <a:latin typeface="Monaco"/>
              </a:rPr>
              <a:t> statement outputs the </a:t>
            </a:r>
            <a:r>
              <a:rPr lang="en-GB" sz="1600" b="1" dirty="0" err="1">
                <a:solidFill>
                  <a:srgbClr val="333333"/>
                </a:solidFill>
                <a:effectLst/>
                <a:latin typeface="Monaco"/>
              </a:rPr>
              <a:t>ch</a:t>
            </a:r>
            <a:r>
              <a:rPr lang="en-GB" sz="1600" dirty="0">
                <a:solidFill>
                  <a:srgbClr val="333333"/>
                </a:solidFill>
                <a:effectLst/>
                <a:latin typeface="Monaco"/>
              </a:rPr>
              <a:t> object, which will show you a brief description of the channel object.</a:t>
            </a:r>
          </a:p>
          <a:p>
            <a:pPr marL="628650" indent="-514350">
              <a:buFont typeface="+mj-lt"/>
              <a:buAutoNum type="arabicPeriod"/>
            </a:pPr>
            <a:endParaRPr lang="en-GB" sz="1600" dirty="0">
              <a:solidFill>
                <a:srgbClr val="333333"/>
              </a:solidFill>
              <a:effectLst/>
              <a:latin typeface="Monaco"/>
            </a:endParaRPr>
          </a:p>
          <a:p>
            <a:pPr marL="628650" indent="-514350">
              <a:buFont typeface="+mj-lt"/>
              <a:buAutoNum type="arabicPeriod"/>
            </a:pPr>
            <a:r>
              <a:rPr lang="en-GB" sz="1600" dirty="0">
                <a:solidFill>
                  <a:srgbClr val="333333"/>
                </a:solidFill>
                <a:effectLst/>
                <a:latin typeface="Monaco"/>
              </a:rPr>
              <a:t>The view() method is then called on the channel object, which returns a new channel object that is a view of the original channel. The view is a representation of the channel's data that allows you to manipulate and transform the data without modifying the original channel.</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5" name="TextBox 4">
            <a:extLst>
              <a:ext uri="{FF2B5EF4-FFF2-40B4-BE49-F238E27FC236}">
                <a16:creationId xmlns:a16="http://schemas.microsoft.com/office/drawing/2014/main" id="{9539B7D8-FBB6-5FF7-48D3-AB88DA4DB677}"/>
              </a:ext>
            </a:extLst>
          </p:cNvPr>
          <p:cNvSpPr txBox="1"/>
          <p:nvPr/>
        </p:nvSpPr>
        <p:spPr>
          <a:xfrm>
            <a:off x="1190374" y="1952169"/>
            <a:ext cx="2385817" cy="1162113"/>
          </a:xfrm>
          <a:prstGeom prst="rect">
            <a:avLst/>
          </a:prstGeom>
          <a:ln>
            <a:noFill/>
          </a:ln>
          <a:effectLst>
            <a:outerShdw blurRad="44450" dist="27940" dir="5400000" algn="ctr">
              <a:srgbClr val="000000">
                <a:alpha val="32000"/>
              </a:srgb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50000"/>
              </a:lnSpc>
            </a:pPr>
            <a:r>
              <a:rPr lang="en-GB" sz="1600" dirty="0" err="1">
                <a:solidFill>
                  <a:srgbClr val="333333"/>
                </a:solidFill>
                <a:effectLst/>
                <a:latin typeface="Monaco"/>
              </a:rPr>
              <a:t>ch</a:t>
            </a:r>
            <a:r>
              <a:rPr lang="en-GB" sz="1600" dirty="0">
                <a:solidFill>
                  <a:srgbClr val="333333"/>
                </a:solidFill>
                <a:effectLst/>
                <a:latin typeface="Monaco"/>
              </a:rPr>
              <a:t> = </a:t>
            </a:r>
            <a:r>
              <a:rPr lang="en-GB" sz="1600" dirty="0" err="1">
                <a:solidFill>
                  <a:srgbClr val="333333"/>
                </a:solidFill>
                <a:effectLst/>
                <a:latin typeface="Monaco"/>
              </a:rPr>
              <a:t>Channel.of</a:t>
            </a:r>
            <a:r>
              <a:rPr lang="en-GB" sz="1600" dirty="0">
                <a:solidFill>
                  <a:srgbClr val="333333"/>
                </a:solidFill>
                <a:effectLst/>
                <a:latin typeface="Monaco"/>
              </a:rPr>
              <a:t>(1,2,3) </a:t>
            </a:r>
          </a:p>
          <a:p>
            <a:pPr>
              <a:lnSpc>
                <a:spcPct val="150000"/>
              </a:lnSpc>
            </a:pPr>
            <a:r>
              <a:rPr lang="en-GB" sz="1600" dirty="0" err="1">
                <a:solidFill>
                  <a:srgbClr val="333333"/>
                </a:solidFill>
                <a:effectLst/>
                <a:latin typeface="Monaco"/>
              </a:rPr>
              <a:t>println</a:t>
            </a:r>
            <a:r>
              <a:rPr lang="en-GB" sz="1600" dirty="0">
                <a:solidFill>
                  <a:srgbClr val="333333"/>
                </a:solidFill>
                <a:effectLst/>
                <a:latin typeface="Monaco"/>
              </a:rPr>
              <a:t>(</a:t>
            </a:r>
            <a:r>
              <a:rPr lang="en-GB" sz="1600" dirty="0" err="1">
                <a:solidFill>
                  <a:srgbClr val="333333"/>
                </a:solidFill>
                <a:effectLst/>
                <a:latin typeface="Monaco"/>
              </a:rPr>
              <a:t>ch</a:t>
            </a:r>
            <a:r>
              <a:rPr lang="en-GB" sz="1600" dirty="0">
                <a:solidFill>
                  <a:srgbClr val="333333"/>
                </a:solidFill>
                <a:effectLst/>
                <a:latin typeface="Monaco"/>
              </a:rPr>
              <a:t>) </a:t>
            </a:r>
          </a:p>
          <a:p>
            <a:pPr>
              <a:lnSpc>
                <a:spcPct val="150000"/>
              </a:lnSpc>
            </a:pPr>
            <a:r>
              <a:rPr lang="en-GB" sz="1600" dirty="0" err="1">
                <a:solidFill>
                  <a:srgbClr val="333333"/>
                </a:solidFill>
                <a:effectLst/>
                <a:latin typeface="Monaco"/>
              </a:rPr>
              <a:t>ch.view</a:t>
            </a:r>
            <a:r>
              <a:rPr lang="en-GB" sz="1600" dirty="0">
                <a:solidFill>
                  <a:srgbClr val="333333"/>
                </a:solidFill>
                <a:effectLst/>
                <a:latin typeface="Monaco"/>
              </a:rPr>
              <a:t>()</a:t>
            </a:r>
          </a:p>
        </p:txBody>
      </p:sp>
      <p:sp>
        <p:nvSpPr>
          <p:cNvPr id="6" name="TextBox 5">
            <a:extLst>
              <a:ext uri="{FF2B5EF4-FFF2-40B4-BE49-F238E27FC236}">
                <a16:creationId xmlns:a16="http://schemas.microsoft.com/office/drawing/2014/main" id="{09D214C8-2A9A-2850-CE6B-BA1D22FD1CD7}"/>
              </a:ext>
            </a:extLst>
          </p:cNvPr>
          <p:cNvSpPr txBox="1"/>
          <p:nvPr/>
        </p:nvSpPr>
        <p:spPr>
          <a:xfrm>
            <a:off x="3688336" y="2845133"/>
            <a:ext cx="1149674" cy="307777"/>
          </a:xfrm>
          <a:prstGeom prst="rect">
            <a:avLst/>
          </a:prstGeom>
          <a:noFill/>
        </p:spPr>
        <p:txBody>
          <a:bodyPr wrap="none" rtlCol="0">
            <a:spAutoFit/>
          </a:bodyPr>
          <a:lstStyle/>
          <a:p>
            <a:r>
              <a:rPr lang="en-GB" dirty="0">
                <a:hlinkClick r:id="rId5"/>
              </a:rPr>
              <a:t>Channel1.nf</a:t>
            </a:r>
            <a:endParaRPr lang="en-GB" dirty="0"/>
          </a:p>
        </p:txBody>
      </p:sp>
    </p:spTree>
    <p:extLst>
      <p:ext uri="{BB962C8B-B14F-4D97-AF65-F5344CB8AC3E}">
        <p14:creationId xmlns:p14="http://schemas.microsoft.com/office/powerpoint/2010/main" val="2187610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sz="4400" b="1" dirty="0"/>
              <a:t>Value </a:t>
            </a:r>
            <a:r>
              <a:rPr lang="en-GB" b="1" dirty="0">
                <a:effectLst/>
              </a:rPr>
              <a:t>Channels</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9" name="Google Shape;64;p2">
            <a:extLst>
              <a:ext uri="{FF2B5EF4-FFF2-40B4-BE49-F238E27FC236}">
                <a16:creationId xmlns:a16="http://schemas.microsoft.com/office/drawing/2014/main" id="{793CF602-A9A3-EECC-4B50-0B7EC5A617A9}"/>
              </a:ext>
            </a:extLst>
          </p:cNvPr>
          <p:cNvSpPr txBox="1">
            <a:spLocks noGrp="1"/>
          </p:cNvSpPr>
          <p:nvPr>
            <p:ph type="body" idx="1"/>
          </p:nvPr>
        </p:nvSpPr>
        <p:spPr>
          <a:xfrm>
            <a:off x="505425" y="1825625"/>
            <a:ext cx="10515600" cy="4351200"/>
          </a:xfrm>
          <a:prstGeom prst="rect">
            <a:avLst/>
          </a:prstGeom>
          <a:noFill/>
          <a:ln>
            <a:noFill/>
          </a:ln>
        </p:spPr>
        <p:txBody>
          <a:bodyPr spcFirstLastPara="1" wrap="square" lIns="91425" tIns="45700" rIns="91425" bIns="45700" anchor="t" anchorCtr="0">
            <a:normAutofit/>
          </a:bodyPr>
          <a:lstStyle/>
          <a:p>
            <a:pPr marL="114300" indent="0">
              <a:lnSpc>
                <a:spcPct val="150000"/>
              </a:lnSpc>
              <a:buNone/>
            </a:pPr>
            <a:r>
              <a:rPr lang="en-GB" sz="2400" u="sng" dirty="0"/>
              <a:t>The other type of channel is the </a:t>
            </a:r>
            <a:r>
              <a:rPr lang="en-GB" sz="2400" b="1" u="sng" dirty="0"/>
              <a:t>Value channel</a:t>
            </a:r>
            <a:r>
              <a:rPr lang="en-GB" sz="2400" u="sng" dirty="0"/>
              <a:t>. </a:t>
            </a:r>
          </a:p>
          <a:p>
            <a:pPr marL="114300" indent="0">
              <a:lnSpc>
                <a:spcPct val="150000"/>
              </a:lnSpc>
              <a:buNone/>
            </a:pPr>
            <a:endParaRPr lang="en-GB" sz="900" u="sng" dirty="0">
              <a:effectLst/>
            </a:endParaRPr>
          </a:p>
          <a:p>
            <a:pPr marL="114300" indent="0">
              <a:lnSpc>
                <a:spcPct val="150000"/>
              </a:lnSpc>
              <a:buNone/>
            </a:pPr>
            <a:r>
              <a:rPr lang="en-GB" sz="1600" dirty="0">
                <a:effectLst/>
              </a:rPr>
              <a:t>A value channel in Nextflow is a channel that is bound to a single value, and can be </a:t>
            </a:r>
            <a:r>
              <a:rPr lang="en-GB" sz="1600" b="1" dirty="0">
                <a:effectLst/>
              </a:rPr>
              <a:t>read unlimited times without consuming its contents</a:t>
            </a:r>
            <a:r>
              <a:rPr lang="en-GB" sz="1600" dirty="0">
                <a:effectLst/>
              </a:rPr>
              <a:t>. This means that a value channel behaves differently from a queue channel, which can only be read once and then is consumed by the consuming process.</a:t>
            </a:r>
            <a:endParaRPr lang="en-GB" sz="1600" dirty="0"/>
          </a:p>
          <a:p>
            <a:pPr marL="114300" indent="0">
              <a:lnSpc>
                <a:spcPct val="150000"/>
              </a:lnSpc>
              <a:buNone/>
            </a:pPr>
            <a:endParaRPr lang="en-GB" sz="400" dirty="0"/>
          </a:p>
          <a:p>
            <a:pPr marL="114300" indent="0">
              <a:lnSpc>
                <a:spcPct val="150000"/>
              </a:lnSpc>
              <a:buNone/>
            </a:pPr>
            <a:r>
              <a:rPr lang="en-GB" sz="1600" dirty="0"/>
              <a:t>Value channels are useful for passing parameters or flags between processes, or for representing scalar values such as numbers or strings. They are created using the value factory method or by operators that return a single value, such as first, last, collect, count, min, max, reduce, and sum.</a:t>
            </a:r>
          </a:p>
          <a:p>
            <a:pPr marL="114300" indent="0">
              <a:lnSpc>
                <a:spcPct val="150000"/>
              </a:lnSpc>
              <a:buNone/>
            </a:pPr>
            <a:endParaRPr lang="en-GB" sz="2400" b="1" i="1" dirty="0"/>
          </a:p>
        </p:txBody>
      </p:sp>
    </p:spTree>
    <p:extLst>
      <p:ext uri="{BB962C8B-B14F-4D97-AF65-F5344CB8AC3E}">
        <p14:creationId xmlns:p14="http://schemas.microsoft.com/office/powerpoint/2010/main" val="206579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sz="4400" b="1" dirty="0"/>
              <a:t>Value </a:t>
            </a:r>
            <a:r>
              <a:rPr lang="en-GB" b="1" dirty="0">
                <a:effectLst/>
              </a:rPr>
              <a:t>Channels</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sp>
        <p:nvSpPr>
          <p:cNvPr id="9" name="Google Shape;64;p2">
            <a:extLst>
              <a:ext uri="{FF2B5EF4-FFF2-40B4-BE49-F238E27FC236}">
                <a16:creationId xmlns:a16="http://schemas.microsoft.com/office/drawing/2014/main" id="{793CF602-A9A3-EECC-4B50-0B7EC5A617A9}"/>
              </a:ext>
            </a:extLst>
          </p:cNvPr>
          <p:cNvSpPr txBox="1">
            <a:spLocks noGrp="1"/>
          </p:cNvSpPr>
          <p:nvPr>
            <p:ph type="body" idx="1"/>
          </p:nvPr>
        </p:nvSpPr>
        <p:spPr>
          <a:xfrm>
            <a:off x="505425" y="1825625"/>
            <a:ext cx="10515600" cy="4351200"/>
          </a:xfrm>
          <a:prstGeom prst="rect">
            <a:avLst/>
          </a:prstGeom>
          <a:noFill/>
          <a:ln>
            <a:noFill/>
          </a:ln>
        </p:spPr>
        <p:txBody>
          <a:bodyPr spcFirstLastPara="1" wrap="square" lIns="91425" tIns="45700" rIns="91425" bIns="45700" anchor="t" anchorCtr="0">
            <a:normAutofit/>
          </a:bodyPr>
          <a:lstStyle/>
          <a:p>
            <a:pPr marL="114300" indent="0">
              <a:lnSpc>
                <a:spcPct val="150000"/>
              </a:lnSpc>
              <a:buNone/>
            </a:pPr>
            <a:r>
              <a:rPr lang="en-GB" sz="2400" u="sng" dirty="0"/>
              <a:t>The other type of channel is the </a:t>
            </a:r>
            <a:r>
              <a:rPr lang="en-GB" sz="2400" b="1" u="sng" dirty="0"/>
              <a:t>Value channel</a:t>
            </a:r>
            <a:r>
              <a:rPr lang="en-GB" sz="2400" u="sng" dirty="0"/>
              <a:t>. </a:t>
            </a:r>
          </a:p>
          <a:p>
            <a:pPr marL="114300" indent="0">
              <a:lnSpc>
                <a:spcPct val="150000"/>
              </a:lnSpc>
              <a:buNone/>
            </a:pPr>
            <a:r>
              <a:rPr lang="en-GB" sz="1600" dirty="0">
                <a:effectLst/>
              </a:rPr>
              <a:t>A value channel in Nextflow is a channel that is bound to a single value, and can be </a:t>
            </a:r>
            <a:r>
              <a:rPr lang="en-GB" sz="1600" b="1" dirty="0">
                <a:effectLst/>
              </a:rPr>
              <a:t>read unlimited times without consuming its contents</a:t>
            </a:r>
            <a:r>
              <a:rPr lang="en-GB" sz="1600" dirty="0">
                <a:effectLst/>
              </a:rPr>
              <a:t>. This means that a value channel behaves differently from a queue channel, which can only be read once and then is consumed by the consuming process.</a:t>
            </a:r>
            <a:endParaRPr lang="en-GB" sz="1600" dirty="0"/>
          </a:p>
          <a:p>
            <a:pPr marL="114300" indent="0">
              <a:lnSpc>
                <a:spcPct val="150000"/>
              </a:lnSpc>
              <a:buNone/>
            </a:pPr>
            <a:r>
              <a:rPr lang="en-GB" sz="1600" dirty="0"/>
              <a:t>They are created using the value factory method or by operators that return a single value, such as first, last, collect, count, min, max, reduce, and sum.</a:t>
            </a:r>
          </a:p>
          <a:p>
            <a:pPr marL="114300" indent="0">
              <a:lnSpc>
                <a:spcPct val="150000"/>
              </a:lnSpc>
              <a:buNone/>
            </a:pPr>
            <a:endParaRPr lang="en-GB" sz="2400" b="1" i="1" dirty="0"/>
          </a:p>
        </p:txBody>
      </p:sp>
      <p:pic>
        <p:nvPicPr>
          <p:cNvPr id="3" name="Picture 2">
            <a:extLst>
              <a:ext uri="{FF2B5EF4-FFF2-40B4-BE49-F238E27FC236}">
                <a16:creationId xmlns:a16="http://schemas.microsoft.com/office/drawing/2014/main" id="{05869BC4-C604-D49E-96B4-510C7BD0A107}"/>
              </a:ext>
            </a:extLst>
          </p:cNvPr>
          <p:cNvPicPr>
            <a:picLocks noChangeAspect="1"/>
          </p:cNvPicPr>
          <p:nvPr/>
        </p:nvPicPr>
        <p:blipFill>
          <a:blip r:embed="rId5"/>
          <a:stretch>
            <a:fillRect/>
          </a:stretch>
        </p:blipFill>
        <p:spPr>
          <a:xfrm>
            <a:off x="3468945" y="5071796"/>
            <a:ext cx="1220289" cy="1220289"/>
          </a:xfrm>
          <a:prstGeom prst="rect">
            <a:avLst/>
          </a:prstGeom>
        </p:spPr>
      </p:pic>
      <p:pic>
        <p:nvPicPr>
          <p:cNvPr id="5" name="Picture 4">
            <a:extLst>
              <a:ext uri="{FF2B5EF4-FFF2-40B4-BE49-F238E27FC236}">
                <a16:creationId xmlns:a16="http://schemas.microsoft.com/office/drawing/2014/main" id="{5777BF1B-BBDF-1D68-0E7D-FAFDCCC2A25E}"/>
              </a:ext>
            </a:extLst>
          </p:cNvPr>
          <p:cNvPicPr>
            <a:picLocks noChangeAspect="1"/>
          </p:cNvPicPr>
          <p:nvPr/>
        </p:nvPicPr>
        <p:blipFill>
          <a:blip r:embed="rId6"/>
          <a:stretch>
            <a:fillRect/>
          </a:stretch>
        </p:blipFill>
        <p:spPr>
          <a:xfrm>
            <a:off x="1200180" y="5071796"/>
            <a:ext cx="1220289" cy="1220289"/>
          </a:xfrm>
          <a:prstGeom prst="rect">
            <a:avLst/>
          </a:prstGeom>
        </p:spPr>
      </p:pic>
      <p:cxnSp>
        <p:nvCxnSpPr>
          <p:cNvPr id="7" name="Straight Arrow Connector 6">
            <a:extLst>
              <a:ext uri="{FF2B5EF4-FFF2-40B4-BE49-F238E27FC236}">
                <a16:creationId xmlns:a16="http://schemas.microsoft.com/office/drawing/2014/main" id="{EC8C3B8B-1E9C-7DA9-0947-FFB4EE49E019}"/>
              </a:ext>
            </a:extLst>
          </p:cNvPr>
          <p:cNvCxnSpPr>
            <a:stCxn id="5" idx="3"/>
            <a:endCxn id="3" idx="1"/>
          </p:cNvCxnSpPr>
          <p:nvPr/>
        </p:nvCxnSpPr>
        <p:spPr>
          <a:xfrm>
            <a:off x="2420469" y="5681941"/>
            <a:ext cx="10484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0A12C34-B78A-5D53-A963-D1DB67C291C1}"/>
              </a:ext>
            </a:extLst>
          </p:cNvPr>
          <p:cNvPicPr>
            <a:picLocks noChangeAspect="1"/>
          </p:cNvPicPr>
          <p:nvPr/>
        </p:nvPicPr>
        <p:blipFill>
          <a:blip r:embed="rId6"/>
          <a:stretch>
            <a:fillRect/>
          </a:stretch>
        </p:blipFill>
        <p:spPr>
          <a:xfrm>
            <a:off x="6247310" y="5071796"/>
            <a:ext cx="1220289" cy="1220289"/>
          </a:xfrm>
          <a:prstGeom prst="rect">
            <a:avLst/>
          </a:prstGeom>
        </p:spPr>
      </p:pic>
      <p:cxnSp>
        <p:nvCxnSpPr>
          <p:cNvPr id="12" name="Straight Arrow Connector 11">
            <a:extLst>
              <a:ext uri="{FF2B5EF4-FFF2-40B4-BE49-F238E27FC236}">
                <a16:creationId xmlns:a16="http://schemas.microsoft.com/office/drawing/2014/main" id="{22047042-6EBD-2609-A92D-942A17FE660F}"/>
              </a:ext>
            </a:extLst>
          </p:cNvPr>
          <p:cNvCxnSpPr>
            <a:cxnSpLocks/>
            <a:stCxn id="11" idx="3"/>
          </p:cNvCxnSpPr>
          <p:nvPr/>
        </p:nvCxnSpPr>
        <p:spPr>
          <a:xfrm>
            <a:off x="7467599" y="5681941"/>
            <a:ext cx="1048476"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580F695-8266-9E90-95B8-5013688ACB44}"/>
              </a:ext>
            </a:extLst>
          </p:cNvPr>
          <p:cNvPicPr>
            <a:picLocks noChangeAspect="1"/>
          </p:cNvPicPr>
          <p:nvPr/>
        </p:nvPicPr>
        <p:blipFill>
          <a:blip r:embed="rId6"/>
          <a:stretch>
            <a:fillRect/>
          </a:stretch>
        </p:blipFill>
        <p:spPr>
          <a:xfrm>
            <a:off x="8516075" y="5071795"/>
            <a:ext cx="1220289" cy="1220289"/>
          </a:xfrm>
          <a:prstGeom prst="rect">
            <a:avLst/>
          </a:prstGeom>
        </p:spPr>
      </p:pic>
      <p:sp>
        <p:nvSpPr>
          <p:cNvPr id="15" name="TextBox 14">
            <a:extLst>
              <a:ext uri="{FF2B5EF4-FFF2-40B4-BE49-F238E27FC236}">
                <a16:creationId xmlns:a16="http://schemas.microsoft.com/office/drawing/2014/main" id="{5577B93C-4077-444C-8E80-E042BCB54D54}"/>
              </a:ext>
            </a:extLst>
          </p:cNvPr>
          <p:cNvSpPr txBox="1"/>
          <p:nvPr/>
        </p:nvSpPr>
        <p:spPr>
          <a:xfrm>
            <a:off x="2504432" y="5170932"/>
            <a:ext cx="914223" cy="523220"/>
          </a:xfrm>
          <a:prstGeom prst="rect">
            <a:avLst/>
          </a:prstGeom>
          <a:noFill/>
        </p:spPr>
        <p:txBody>
          <a:bodyPr wrap="square">
            <a:spAutoFit/>
          </a:bodyPr>
          <a:lstStyle/>
          <a:p>
            <a:pPr algn="ctr"/>
            <a:r>
              <a:rPr lang="en-GB" b="1" dirty="0"/>
              <a:t>Q</a:t>
            </a:r>
            <a:r>
              <a:rPr lang="en-GB" sz="1400" b="1" dirty="0">
                <a:effectLst/>
              </a:rPr>
              <a:t>ueue channel</a:t>
            </a:r>
            <a:endParaRPr lang="en-GB" b="1" dirty="0"/>
          </a:p>
        </p:txBody>
      </p:sp>
      <p:sp>
        <p:nvSpPr>
          <p:cNvPr id="16" name="TextBox 15">
            <a:extLst>
              <a:ext uri="{FF2B5EF4-FFF2-40B4-BE49-F238E27FC236}">
                <a16:creationId xmlns:a16="http://schemas.microsoft.com/office/drawing/2014/main" id="{B181B517-953C-9785-F59F-2FF460E717D1}"/>
              </a:ext>
            </a:extLst>
          </p:cNvPr>
          <p:cNvSpPr txBox="1"/>
          <p:nvPr/>
        </p:nvSpPr>
        <p:spPr>
          <a:xfrm>
            <a:off x="7467599" y="5158719"/>
            <a:ext cx="914223" cy="523220"/>
          </a:xfrm>
          <a:prstGeom prst="rect">
            <a:avLst/>
          </a:prstGeom>
          <a:noFill/>
        </p:spPr>
        <p:txBody>
          <a:bodyPr wrap="square">
            <a:spAutoFit/>
          </a:bodyPr>
          <a:lstStyle/>
          <a:p>
            <a:pPr algn="ctr"/>
            <a:r>
              <a:rPr lang="en-GB" sz="1400" b="1" dirty="0">
                <a:effectLst/>
              </a:rPr>
              <a:t>Value channel</a:t>
            </a:r>
            <a:endParaRPr lang="en-GB" b="1" dirty="0"/>
          </a:p>
        </p:txBody>
      </p:sp>
      <p:sp>
        <p:nvSpPr>
          <p:cNvPr id="17" name="TextBox 16">
            <a:extLst>
              <a:ext uri="{FF2B5EF4-FFF2-40B4-BE49-F238E27FC236}">
                <a16:creationId xmlns:a16="http://schemas.microsoft.com/office/drawing/2014/main" id="{88CEEC27-0DC9-4E5B-3BFF-57BD6E2E8230}"/>
              </a:ext>
            </a:extLst>
          </p:cNvPr>
          <p:cNvSpPr txBox="1"/>
          <p:nvPr/>
        </p:nvSpPr>
        <p:spPr>
          <a:xfrm>
            <a:off x="9903244" y="6044641"/>
            <a:ext cx="950901" cy="307777"/>
          </a:xfrm>
          <a:prstGeom prst="rect">
            <a:avLst/>
          </a:prstGeom>
          <a:noFill/>
        </p:spPr>
        <p:txBody>
          <a:bodyPr wrap="none" rtlCol="0">
            <a:spAutoFit/>
          </a:bodyPr>
          <a:lstStyle/>
          <a:p>
            <a:r>
              <a:rPr lang="en-GB" dirty="0">
                <a:hlinkClick r:id="rId7"/>
              </a:rPr>
              <a:t>Channel2</a:t>
            </a:r>
            <a:endParaRPr lang="en-GB" dirty="0"/>
          </a:p>
        </p:txBody>
      </p:sp>
    </p:spTree>
    <p:extLst>
      <p:ext uri="{BB962C8B-B14F-4D97-AF65-F5344CB8AC3E}">
        <p14:creationId xmlns:p14="http://schemas.microsoft.com/office/powerpoint/2010/main" val="83695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1419829" y="0"/>
            <a:ext cx="9166800" cy="1527900"/>
          </a:xfrm>
          <a:prstGeom prst="rect">
            <a:avLst/>
          </a:prstGeom>
          <a:noFill/>
          <a:ln>
            <a:noFill/>
          </a:ln>
        </p:spPr>
        <p:txBody>
          <a:bodyPr spcFirstLastPara="1" wrap="square" lIns="91425" tIns="45700" rIns="91425" bIns="45700" anchor="ctr" anchorCtr="0">
            <a:normAutofit/>
          </a:bodyPr>
          <a:lstStyle/>
          <a:p>
            <a:pPr algn="l"/>
            <a:r>
              <a:rPr lang="en-GB" b="1" dirty="0">
                <a:effectLst/>
              </a:rPr>
              <a:t>Channel factories</a:t>
            </a:r>
          </a:p>
        </p:txBody>
      </p:sp>
      <p:pic>
        <p:nvPicPr>
          <p:cNvPr id="66" name="Google Shape;66;p2"/>
          <p:cNvPicPr preferRelativeResize="0"/>
          <p:nvPr/>
        </p:nvPicPr>
        <p:blipFill rotWithShape="1">
          <a:blip r:embed="rId3">
            <a:alphaModFix amt="21000"/>
          </a:blip>
          <a:srcRect l="4208" t="64806" r="78472" b="6625"/>
          <a:stretch/>
        </p:blipFill>
        <p:spPr>
          <a:xfrm>
            <a:off x="8118369" y="0"/>
            <a:ext cx="4073631" cy="2524209"/>
          </a:xfrm>
          <a:prstGeom prst="rect">
            <a:avLst/>
          </a:prstGeom>
          <a:noFill/>
          <a:ln>
            <a:noFill/>
          </a:ln>
        </p:spPr>
      </p:pic>
      <p:pic>
        <p:nvPicPr>
          <p:cNvPr id="67" name="Google Shape;67;p2"/>
          <p:cNvPicPr preferRelativeResize="0"/>
          <p:nvPr/>
        </p:nvPicPr>
        <p:blipFill rotWithShape="1">
          <a:blip r:embed="rId4">
            <a:alphaModFix/>
          </a:blip>
          <a:srcRect/>
          <a:stretch/>
        </p:blipFill>
        <p:spPr>
          <a:xfrm>
            <a:off x="445671" y="203072"/>
            <a:ext cx="809691" cy="1010110"/>
          </a:xfrm>
          <a:prstGeom prst="rect">
            <a:avLst/>
          </a:prstGeom>
          <a:noFill/>
          <a:ln>
            <a:noFill/>
          </a:ln>
        </p:spPr>
      </p:pic>
      <p:pic>
        <p:nvPicPr>
          <p:cNvPr id="10" name="Picture 9">
            <a:extLst>
              <a:ext uri="{FF2B5EF4-FFF2-40B4-BE49-F238E27FC236}">
                <a16:creationId xmlns:a16="http://schemas.microsoft.com/office/drawing/2014/main" id="{241E530B-300A-9801-47CE-28A3286A54DF}"/>
              </a:ext>
            </a:extLst>
          </p:cNvPr>
          <p:cNvPicPr>
            <a:picLocks noChangeAspect="1"/>
          </p:cNvPicPr>
          <p:nvPr/>
        </p:nvPicPr>
        <p:blipFill>
          <a:blip r:embed="rId5"/>
          <a:stretch>
            <a:fillRect/>
          </a:stretch>
        </p:blipFill>
        <p:spPr>
          <a:xfrm>
            <a:off x="1463194" y="2930854"/>
            <a:ext cx="8498801" cy="3162344"/>
          </a:xfrm>
          <a:prstGeom prst="rect">
            <a:avLst/>
          </a:prstGeom>
        </p:spPr>
      </p:pic>
      <p:sp>
        <p:nvSpPr>
          <p:cNvPr id="14" name="TextBox 13">
            <a:extLst>
              <a:ext uri="{FF2B5EF4-FFF2-40B4-BE49-F238E27FC236}">
                <a16:creationId xmlns:a16="http://schemas.microsoft.com/office/drawing/2014/main" id="{E7BE970D-D72D-A6EE-11A4-5FD0FD7CAB80}"/>
              </a:ext>
            </a:extLst>
          </p:cNvPr>
          <p:cNvSpPr txBox="1"/>
          <p:nvPr/>
        </p:nvSpPr>
        <p:spPr>
          <a:xfrm>
            <a:off x="642116" y="2096101"/>
            <a:ext cx="10140958" cy="1138773"/>
          </a:xfrm>
          <a:prstGeom prst="rect">
            <a:avLst/>
          </a:prstGeom>
          <a:noFill/>
        </p:spPr>
        <p:txBody>
          <a:bodyPr wrap="square" rtlCol="0">
            <a:spAutoFit/>
          </a:bodyPr>
          <a:lstStyle/>
          <a:p>
            <a:pPr algn="ctr"/>
            <a:r>
              <a:rPr lang="en-GB" sz="2000" b="1" dirty="0">
                <a:solidFill>
                  <a:schemeClr val="dk1"/>
                </a:solidFill>
                <a:latin typeface="Montserrat"/>
              </a:rPr>
              <a:t>How does Nextflow enable the creation and manipulation of channels?</a:t>
            </a:r>
          </a:p>
          <a:p>
            <a:endParaRPr lang="en-GB" sz="1600" b="1" dirty="0">
              <a:solidFill>
                <a:schemeClr val="dk1"/>
              </a:solidFill>
              <a:latin typeface="Montserrat"/>
            </a:endParaRPr>
          </a:p>
          <a:p>
            <a:endParaRPr lang="en-GB" sz="1600" b="1" dirty="0">
              <a:solidFill>
                <a:schemeClr val="dk1"/>
              </a:solidFill>
              <a:latin typeface="Montserrat"/>
            </a:endParaRPr>
          </a:p>
          <a:p>
            <a:endParaRPr lang="en-GB" sz="1600" b="1" dirty="0">
              <a:solidFill>
                <a:schemeClr val="dk1"/>
              </a:solidFill>
              <a:latin typeface="Montserrat"/>
            </a:endParaRPr>
          </a:p>
        </p:txBody>
      </p:sp>
    </p:spTree>
    <p:extLst>
      <p:ext uri="{BB962C8B-B14F-4D97-AF65-F5344CB8AC3E}">
        <p14:creationId xmlns:p14="http://schemas.microsoft.com/office/powerpoint/2010/main" val="379621153"/>
      </p:ext>
    </p:extLst>
  </p:cSld>
  <p:clrMapOvr>
    <a:masterClrMapping/>
  </p:clrMapOvr>
</p:sld>
</file>

<file path=ppt/theme/theme1.xml><?xml version="1.0" encoding="utf-8"?>
<a:theme xmlns:a="http://schemas.openxmlformats.org/drawingml/2006/main" name="Sequentia">
  <a:themeElements>
    <a:clrScheme name="Sequentia">
      <a:dk1>
        <a:srgbClr val="0C0C0C"/>
      </a:dk1>
      <a:lt1>
        <a:srgbClr val="FFFFFF"/>
      </a:lt1>
      <a:dk2>
        <a:srgbClr val="BBC2CE"/>
      </a:dk2>
      <a:lt2>
        <a:srgbClr val="FFFFFF"/>
      </a:lt2>
      <a:accent1>
        <a:srgbClr val="6BAC94"/>
      </a:accent1>
      <a:accent2>
        <a:srgbClr val="75878E"/>
      </a:accent2>
      <a:accent3>
        <a:srgbClr val="D1D14E"/>
      </a:accent3>
      <a:accent4>
        <a:srgbClr val="B0B39C"/>
      </a:accent4>
      <a:accent5>
        <a:srgbClr val="677A94"/>
      </a:accent5>
      <a:accent6>
        <a:srgbClr val="69AA92"/>
      </a:accent6>
      <a:hlink>
        <a:srgbClr val="70B098"/>
      </a:hlink>
      <a:folHlink>
        <a:srgbClr val="6AAB9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1110</TotalTime>
  <Words>2918</Words>
  <Application>Microsoft Office PowerPoint</Application>
  <PresentationFormat>Widescreen</PresentationFormat>
  <Paragraphs>255</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Century Gothic</vt:lpstr>
      <vt:lpstr>Monaco</vt:lpstr>
      <vt:lpstr>Montserrat</vt:lpstr>
      <vt:lpstr>Calibri</vt:lpstr>
      <vt:lpstr>Sequentia</vt:lpstr>
      <vt:lpstr>Basic Nextflow syntax and commands</vt:lpstr>
      <vt:lpstr>Channels</vt:lpstr>
      <vt:lpstr>Channels</vt:lpstr>
      <vt:lpstr>Queue Channels</vt:lpstr>
      <vt:lpstr>Queue Channels</vt:lpstr>
      <vt:lpstr>Queue Channels</vt:lpstr>
      <vt:lpstr>Value Channels</vt:lpstr>
      <vt:lpstr>Value Channels</vt:lpstr>
      <vt:lpstr>Channel factories</vt:lpstr>
      <vt:lpstr>Channel factories</vt:lpstr>
      <vt:lpstr>Channel factories</vt:lpstr>
      <vt:lpstr>Channel factories</vt:lpstr>
      <vt:lpstr>Channel factories</vt:lpstr>
      <vt:lpstr>Channel factories</vt:lpstr>
      <vt:lpstr>What Is a Glob?</vt:lpstr>
      <vt:lpstr>What Is a Glob?</vt:lpstr>
      <vt:lpstr> Channel factories</vt:lpstr>
      <vt:lpstr> Channel and text</vt:lpstr>
      <vt:lpstr> Closure</vt:lpstr>
      <vt:lpstr> Closure</vt:lpstr>
      <vt:lpstr> Closure</vt:lpstr>
      <vt:lpstr> Closure</vt:lpstr>
      <vt:lpstr>  Dynamic typing</vt:lpstr>
      <vt:lpstr>  Comma separate values</vt:lpstr>
      <vt:lpstr>Processes</vt:lpstr>
      <vt:lpstr> Process</vt:lpstr>
      <vt:lpstr> Process</vt:lpstr>
      <vt:lpstr> Scripts</vt:lpstr>
      <vt:lpstr> Scripts</vt:lpstr>
      <vt:lpstr> Scripts</vt:lpstr>
      <vt:lpstr> Scripts Conditionals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PRESENTACIÓN</dc:title>
  <dc:creator>Santiago Radío</dc:creator>
  <cp:lastModifiedBy>Santiago Radío</cp:lastModifiedBy>
  <cp:revision>6</cp:revision>
  <dcterms:modified xsi:type="dcterms:W3CDTF">2023-03-05T15:17:53Z</dcterms:modified>
</cp:coreProperties>
</file>